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Arimo" panose="020B0604020202020204" charset="0"/>
      <p:regular r:id="rId24"/>
      <p:bold r:id="rId25"/>
      <p:italic r:id="rId26"/>
      <p:boldItalic r:id="rId27"/>
    </p:embeddedFont>
    <p:embeddedFont>
      <p:font typeface="Bebas Neue" panose="020B0606020202050201" pitchFamily="34" charset="0"/>
      <p:regular r:id="rId28"/>
    </p:embeddedFont>
    <p:embeddedFont>
      <p:font typeface="Gantari" panose="020B0604020202020204" charset="0"/>
      <p:regular r:id="rId29"/>
      <p:bold r:id="rId30"/>
      <p:italic r:id="rId31"/>
      <p:boldItalic r:id="rId32"/>
    </p:embeddedFont>
    <p:embeddedFont>
      <p:font typeface="Golos Text" panose="020B0604020202020204" charset="0"/>
      <p:regular r:id="rId33"/>
      <p:bold r:id="rId34"/>
    </p:embeddedFont>
    <p:embeddedFont>
      <p:font typeface="Golos Text Medium" panose="020B0604020202020204" charset="0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Mono" panose="020F0502020204030204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98b9e80e3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3598b9e80e3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98b9e80e3_1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3598b9e80e3_1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98b9e80e3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0" name="Google Shape;570;g3598b9e80e3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598b9e80e3_1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3598b9e80e3_1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98b9e80e3_1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g3598b9e80e3_1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98b9e80e3_8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98b9e80e3_8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598b9e80e3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598b9e80e3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5a2c64550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5a2c64550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598b9e80e3_8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598b9e80e3_8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98b9e80e3_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g3598b9e80e3_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598b9e80e3_8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598b9e80e3_8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98b9e80e3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3598b9e80e3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598b9e80e3_1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598b9e80e3_1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98b9e80e3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3598b9e80e3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98b9e80e3_2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3598b9e80e3_2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98b9e80e3_2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3598b9e80e3_2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98b9e80e3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598b9e80e3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98b9e80e3_8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98b9e80e3_8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98b9e80e3_1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598b9e80e3_1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98b9e80e3_8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3598b9e80e3_8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o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ro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ro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ro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ro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ro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ro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ro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ro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 i="0" u="none" strike="noStrike" cap="none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o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ro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ro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ro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ro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ro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ro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ro" sz="1000" b="0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ro" sz="1000" b="1" i="0" u="none" strike="noStrike" cap="none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 i="0" u="none" strike="noStrike" cap="none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3" name="Google Shape;133;p30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2"/>
          <p:cNvPicPr preferRelativeResize="0"/>
          <p:nvPr/>
        </p:nvPicPr>
        <p:blipFill rotWithShape="1">
          <a:blip r:embed="rId2">
            <a:alphaModFix amt="67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3"/>
          <p:cNvPicPr preferRelativeResize="0"/>
          <p:nvPr/>
        </p:nvPicPr>
        <p:blipFill rotWithShape="1">
          <a:blip r:embed="rId2">
            <a:alphaModFix amt="29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o" sz="2400"/>
              <a:t>Sistem cu inteligență artificială pentru detecția automată a vorbirii înșelătoare</a:t>
            </a:r>
            <a:endParaRPr sz="2400">
              <a:solidFill>
                <a:schemeClr val="accent3"/>
              </a:solidFill>
            </a:endParaRPr>
          </a:p>
        </p:txBody>
      </p:sp>
      <p:grpSp>
        <p:nvGrpSpPr>
          <p:cNvPr id="144" name="Google Shape;144;p34"/>
          <p:cNvGrpSpPr/>
          <p:nvPr/>
        </p:nvGrpSpPr>
        <p:grpSpPr>
          <a:xfrm>
            <a:off x="7638527" y="3371888"/>
            <a:ext cx="1313543" cy="1619854"/>
            <a:chOff x="6483100" y="2237750"/>
            <a:chExt cx="898250" cy="1146075"/>
          </a:xfrm>
        </p:grpSpPr>
        <p:sp>
          <p:nvSpPr>
            <p:cNvPr id="145" name="Google Shape;145;p34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4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4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4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4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4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4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4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4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4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4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4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4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4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4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4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4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4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4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4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4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4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4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4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4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4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4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4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4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4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4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4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4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4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4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4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4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4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4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4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4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4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4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4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4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4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4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4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4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4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4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4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4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4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4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4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4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4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4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4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34"/>
          <p:cNvGrpSpPr/>
          <p:nvPr/>
        </p:nvGrpSpPr>
        <p:grpSpPr>
          <a:xfrm>
            <a:off x="7181791" y="1636151"/>
            <a:ext cx="1718823" cy="935599"/>
            <a:chOff x="238125" y="2409350"/>
            <a:chExt cx="760575" cy="414000"/>
          </a:xfrm>
        </p:grpSpPr>
        <p:sp>
          <p:nvSpPr>
            <p:cNvPr id="213" name="Google Shape;213;p34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4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4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4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34"/>
          <p:cNvGrpSpPr/>
          <p:nvPr/>
        </p:nvGrpSpPr>
        <p:grpSpPr>
          <a:xfrm>
            <a:off x="6168015" y="2678327"/>
            <a:ext cx="1147199" cy="637372"/>
            <a:chOff x="315275" y="3124950"/>
            <a:chExt cx="658175" cy="365675"/>
          </a:xfrm>
        </p:grpSpPr>
        <p:sp>
          <p:nvSpPr>
            <p:cNvPr id="226" name="Google Shape;226;p34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34"/>
          <p:cNvGrpSpPr/>
          <p:nvPr/>
        </p:nvGrpSpPr>
        <p:grpSpPr>
          <a:xfrm flipH="1">
            <a:off x="6732542" y="1229628"/>
            <a:ext cx="744001" cy="413322"/>
            <a:chOff x="315275" y="3124950"/>
            <a:chExt cx="658175" cy="365675"/>
          </a:xfrm>
        </p:grpSpPr>
        <p:sp>
          <p:nvSpPr>
            <p:cNvPr id="233" name="Google Shape;233;p34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34"/>
          <p:cNvSpPr/>
          <p:nvPr/>
        </p:nvSpPr>
        <p:spPr>
          <a:xfrm>
            <a:off x="715099" y="4242500"/>
            <a:ext cx="990329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o" sz="12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Echipa</a:t>
            </a:r>
            <a:r>
              <a:rPr lang="ro" sz="1200" b="1">
                <a:solidFill>
                  <a:schemeClr val="accent4"/>
                </a:solidFill>
              </a:rPr>
              <a:t> 8</a:t>
            </a:r>
            <a:endParaRPr sz="12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/>
          <p:cNvSpPr txBox="1">
            <a:spLocks noGrp="1"/>
          </p:cNvSpPr>
          <p:nvPr>
            <p:ph type="title"/>
          </p:nvPr>
        </p:nvSpPr>
        <p:spPr>
          <a:xfrm>
            <a:off x="1905272" y="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"/>
              <a:t>Distribuția în fold-uri</a:t>
            </a:r>
            <a:endParaRPr/>
          </a:p>
        </p:txBody>
      </p:sp>
      <p:cxnSp>
        <p:nvCxnSpPr>
          <p:cNvPr id="562" name="Google Shape;562;p43"/>
          <p:cNvCxnSpPr/>
          <p:nvPr/>
        </p:nvCxnSpPr>
        <p:spPr>
          <a:xfrm>
            <a:off x="1246471" y="535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63" name="Google Shape;563;p43"/>
          <p:cNvSpPr/>
          <p:nvPr/>
        </p:nvSpPr>
        <p:spPr>
          <a:xfrm>
            <a:off x="17565" y="943149"/>
            <a:ext cx="4291199" cy="446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r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Generarea a 5 fold-uri echilibrate: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încarcă fișierul </a:t>
            </a:r>
            <a:r>
              <a:rPr lang="ro" sz="13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features.csv</a:t>
            </a: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 toate rostirile și adnotările.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extrage genul fiecărui speaker din fișierele </a:t>
            </a:r>
            <a:r>
              <a:rPr lang="ro" sz="13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.csv</a:t>
            </a: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adnotări.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calculează pentru fiecare speaker:</a:t>
            </a:r>
            <a:endParaRPr sz="1300"/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numărul de rostiri,</a:t>
            </a:r>
            <a:endParaRPr sz="1300"/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distribuția </a:t>
            </a:r>
            <a:r>
              <a:rPr lang="ro" sz="13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truth</a:t>
            </a: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ro" sz="13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lie</a:t>
            </a: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genul.</a:t>
            </a:r>
            <a:endParaRPr sz="1300"/>
          </a:p>
          <a:p>
            <a:pPr marL="457200" marR="0" lvl="1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sortează</a:t>
            </a: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descrescător speakerii după numărul de rostiri.</a:t>
            </a:r>
            <a:endParaRPr sz="1300"/>
          </a:p>
          <a:p>
            <a:pPr marL="457200" marR="0" lvl="1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alocă fiecare speaker</a:t>
            </a: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într-unul din cele 5 fold-uri printr-un algoritm greedy care:</a:t>
            </a:r>
            <a:endParaRPr sz="1300"/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menține (pe cât posibil) echilibrul între genuri,</a:t>
            </a:r>
            <a:endParaRPr sz="1300"/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menține proporțiile între clase (truth/lie),</a:t>
            </a:r>
            <a:endParaRPr sz="1300"/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păstrează o dimensiune similară a datelor între folduri.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3"/>
          <p:cNvSpPr/>
          <p:nvPr/>
        </p:nvSpPr>
        <p:spPr>
          <a:xfrm>
            <a:off x="4739800" y="898300"/>
            <a:ext cx="3978000" cy="23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r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Salvare și reutilizare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Fold-urile sunt salvate într-un fișier </a:t>
            </a:r>
            <a:r>
              <a:rPr lang="ro" sz="13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.pkl</a:t>
            </a: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(pickle)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Acest fișier conține, pentru fiecare din cele 5 fold-uri:</a:t>
            </a:r>
            <a:endParaRPr sz="130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indexurile speakerilor folosiți pentru validare ,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restul indexurilor pentru antrenare 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3"/>
          <p:cNvSpPr/>
          <p:nvPr/>
        </p:nvSpPr>
        <p:spPr>
          <a:xfrm>
            <a:off x="4739809" y="3126655"/>
            <a:ext cx="3787800" cy="18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r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Utilizare consistentă în toate modelele: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o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Fiecare model (SVM, RF, FCNN, CNN) încarcă același fișier pickle pentru a asigura:</a:t>
            </a:r>
            <a:endParaRPr sz="1300"/>
          </a:p>
          <a:p>
            <a:pPr marL="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consistență între experimente,</a:t>
            </a:r>
            <a:endParaRPr sz="1300"/>
          </a:p>
          <a:p>
            <a:pPr marL="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comparații corecte ale performanțelor,</a:t>
            </a:r>
            <a:endParaRPr sz="1300"/>
          </a:p>
          <a:p>
            <a:pPr marL="0" marR="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lang="ro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independență completă între antrenare și validare.</a:t>
            </a:r>
            <a:endParaRPr sz="13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3"/>
          <p:cNvSpPr txBox="1"/>
          <p:nvPr/>
        </p:nvSpPr>
        <p:spPr>
          <a:xfrm>
            <a:off x="228871" y="848613"/>
            <a:ext cx="4842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 b="1" i="0" u="none" strike="noStrike" cap="non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generate_folds_file.py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3"/>
          <p:cNvSpPr txBox="1">
            <a:spLocks noGrp="1"/>
          </p:cNvSpPr>
          <p:nvPr>
            <p:ph type="title" idx="2"/>
          </p:nvPr>
        </p:nvSpPr>
        <p:spPr>
          <a:xfrm>
            <a:off x="281550" y="53925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o">
                <a:solidFill>
                  <a:srgbClr val="7984A7"/>
                </a:solidFill>
              </a:rPr>
              <a:t>04</a:t>
            </a:r>
            <a:endParaRPr>
              <a:solidFill>
                <a:srgbClr val="7984A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4"/>
          <p:cNvSpPr/>
          <p:nvPr/>
        </p:nvSpPr>
        <p:spPr>
          <a:xfrm>
            <a:off x="130850" y="1312425"/>
            <a:ext cx="4109100" cy="14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4</a:t>
            </a:r>
            <a:r>
              <a:rPr lang="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o" b="1"/>
              <a:t>Rezultat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Fiecare fold conține: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o">
                <a:solidFill>
                  <a:schemeClr val="dk1"/>
                </a:solidFill>
              </a:rPr>
              <a:t>~185–190 rostiri în validare (~20%)</a:t>
            </a:r>
            <a:br>
              <a:rPr lang="r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o">
                <a:solidFill>
                  <a:schemeClr val="dk1"/>
                </a:solidFill>
              </a:rPr>
              <a:t>~740 în antrenare (~80%)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3" name="Google Shape;573;p44" title="distribtrainvsval.png"/>
          <p:cNvPicPr preferRelativeResize="0"/>
          <p:nvPr/>
        </p:nvPicPr>
        <p:blipFill rotWithShape="1">
          <a:blip r:embed="rId3">
            <a:alphaModFix/>
          </a:blip>
          <a:srcRect l="1852" r="2159"/>
          <a:stretch/>
        </p:blipFill>
        <p:spPr>
          <a:xfrm>
            <a:off x="84875" y="2426022"/>
            <a:ext cx="9038499" cy="2448428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4"/>
          <p:cNvSpPr txBox="1">
            <a:spLocks noGrp="1"/>
          </p:cNvSpPr>
          <p:nvPr>
            <p:ph type="subTitle" idx="4294967295"/>
          </p:nvPr>
        </p:nvSpPr>
        <p:spPr>
          <a:xfrm>
            <a:off x="130839" y="91983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Distribuția în fold-uri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o" sz="12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generate_folds_file.py</a:t>
            </a:r>
            <a:endParaRPr/>
          </a:p>
        </p:txBody>
      </p:sp>
      <p:grpSp>
        <p:nvGrpSpPr>
          <p:cNvPr id="575" name="Google Shape;575;p44"/>
          <p:cNvGrpSpPr/>
          <p:nvPr/>
        </p:nvGrpSpPr>
        <p:grpSpPr>
          <a:xfrm flipH="1">
            <a:off x="6912863" y="901097"/>
            <a:ext cx="1732082" cy="1375649"/>
            <a:chOff x="2735825" y="2251925"/>
            <a:chExt cx="1386775" cy="1101400"/>
          </a:xfrm>
        </p:grpSpPr>
        <p:sp>
          <p:nvSpPr>
            <p:cNvPr id="576" name="Google Shape;576;p44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44"/>
          <p:cNvSpPr txBox="1"/>
          <p:nvPr/>
        </p:nvSpPr>
        <p:spPr>
          <a:xfrm>
            <a:off x="3497375" y="4843550"/>
            <a:ext cx="2489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1"/>
                </a:solidFill>
              </a:rPr>
              <a:t>Fig.3 Distribuție vorbitori: antrenare vs validare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5"/>
          <p:cNvSpPr/>
          <p:nvPr/>
        </p:nvSpPr>
        <p:spPr>
          <a:xfrm>
            <a:off x="130850" y="2710425"/>
            <a:ext cx="1273200" cy="14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o">
                <a:solidFill>
                  <a:schemeClr val="dk1"/>
                </a:solidFill>
              </a:rPr>
              <a:t>4</a:t>
            </a:r>
            <a:r>
              <a:rPr lang="ro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ro" b="1"/>
              <a:t>Rezultat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Se asigură: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✅ distribuție echilibrată pe gen (F vs. M)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✅ proporții apropiate adevăruri / minciuni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✅ vorbitori complet separați între antrenare și validare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Google Shape;665;p45" title="distributi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425" y="811527"/>
            <a:ext cx="7669550" cy="3862749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45"/>
          <p:cNvSpPr txBox="1">
            <a:spLocks noGrp="1"/>
          </p:cNvSpPr>
          <p:nvPr>
            <p:ph type="subTitle" idx="4294967295"/>
          </p:nvPr>
        </p:nvSpPr>
        <p:spPr>
          <a:xfrm>
            <a:off x="130839" y="91983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Distribuția în fold-uri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o" sz="12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generate_folds_file.py</a:t>
            </a:r>
            <a:endParaRPr/>
          </a:p>
        </p:txBody>
      </p:sp>
      <p:sp>
        <p:nvSpPr>
          <p:cNvPr id="667" name="Google Shape;667;p45"/>
          <p:cNvSpPr txBox="1"/>
          <p:nvPr/>
        </p:nvSpPr>
        <p:spPr>
          <a:xfrm>
            <a:off x="4491700" y="4868525"/>
            <a:ext cx="2489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1"/>
                </a:solidFill>
              </a:rPr>
              <a:t>Fig.4 Distribuții pe fold-uri</a:t>
            </a:r>
            <a:r>
              <a:rPr lang="ro" sz="800">
                <a:solidFill>
                  <a:schemeClr val="dk2"/>
                </a:solidFill>
              </a:rPr>
              <a:t>r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6" title="distribPerfol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75" y="1044400"/>
            <a:ext cx="7752917" cy="390472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6"/>
          <p:cNvSpPr txBox="1"/>
          <p:nvPr/>
        </p:nvSpPr>
        <p:spPr>
          <a:xfrm>
            <a:off x="89700" y="499875"/>
            <a:ext cx="896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/>
              <a:t>Graficul ilustrează distribuția procentuală pe fiecare fold, separat pentru seturile de antrenare și validare, evidențiind echilibrul dintre clase (adevăr vs. minciună) și genul vorbitorilor (femei vs. bărbați), asigurând o împărțire echitabilă și o evaluare robustă a modelelor.</a:t>
            </a:r>
            <a:endParaRPr sz="1200"/>
          </a:p>
        </p:txBody>
      </p:sp>
      <p:sp>
        <p:nvSpPr>
          <p:cNvPr id="674" name="Google Shape;674;p46"/>
          <p:cNvSpPr txBox="1">
            <a:spLocks noGrp="1"/>
          </p:cNvSpPr>
          <p:nvPr>
            <p:ph type="subTitle" idx="4294967295"/>
          </p:nvPr>
        </p:nvSpPr>
        <p:spPr>
          <a:xfrm>
            <a:off x="130839" y="91983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Distribuția în fold-uri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o" sz="12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generate_folds_file.py</a:t>
            </a:r>
            <a:endParaRPr/>
          </a:p>
        </p:txBody>
      </p:sp>
      <p:sp>
        <p:nvSpPr>
          <p:cNvPr id="675" name="Google Shape;675;p46"/>
          <p:cNvSpPr txBox="1"/>
          <p:nvPr/>
        </p:nvSpPr>
        <p:spPr>
          <a:xfrm>
            <a:off x="3721625" y="4888425"/>
            <a:ext cx="2489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1"/>
                </a:solidFill>
              </a:rPr>
              <a:t>Fig.5 Distribuții per Fold</a:t>
            </a:r>
            <a:r>
              <a:rPr lang="ro" sz="800">
                <a:solidFill>
                  <a:schemeClr val="dk2"/>
                </a:solidFill>
              </a:rPr>
              <a:t>r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7"/>
          <p:cNvSpPr txBox="1">
            <a:spLocks noGrp="1"/>
          </p:cNvSpPr>
          <p:nvPr>
            <p:ph type="title"/>
          </p:nvPr>
        </p:nvSpPr>
        <p:spPr>
          <a:xfrm>
            <a:off x="165550" y="4025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 sz="3000"/>
              <a:t>SVM</a:t>
            </a:r>
            <a:r>
              <a:rPr lang="ro"/>
              <a:t> </a:t>
            </a:r>
            <a:endParaRPr/>
          </a:p>
        </p:txBody>
      </p:sp>
      <p:pic>
        <p:nvPicPr>
          <p:cNvPr id="681" name="Google Shape;681;p47" title="resultssv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250" y="939325"/>
            <a:ext cx="5935375" cy="35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7"/>
          <p:cNvSpPr txBox="1"/>
          <p:nvPr/>
        </p:nvSpPr>
        <p:spPr>
          <a:xfrm>
            <a:off x="96375" y="979350"/>
            <a:ext cx="3199800" cy="22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300" b="1">
                <a:solidFill>
                  <a:schemeClr val="dk1"/>
                </a:solidFill>
              </a:rPr>
              <a:t>Configurații totale testate</a:t>
            </a:r>
            <a:r>
              <a:rPr lang="ro" sz="1300">
                <a:solidFill>
                  <a:schemeClr val="dk1"/>
                </a:solidFill>
              </a:rPr>
              <a:t>:</a:t>
            </a:r>
            <a:r>
              <a:rPr lang="ro" sz="1100">
                <a:solidFill>
                  <a:schemeClr val="dk1"/>
                </a:solidFill>
              </a:rPr>
              <a:t> </a:t>
            </a:r>
            <a:r>
              <a:rPr lang="ro" sz="1300">
                <a:solidFill>
                  <a:schemeClr val="dk1"/>
                </a:solidFill>
              </a:rPr>
              <a:t>10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 b="1">
                <a:solidFill>
                  <a:schemeClr val="dk1"/>
                </a:solidFill>
              </a:rPr>
              <a:t>Parametri variați:</a:t>
            </a:r>
            <a:br>
              <a:rPr lang="ro" sz="1100" b="1">
                <a:solidFill>
                  <a:schemeClr val="dk1"/>
                </a:solidFill>
              </a:rPr>
            </a:b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ro" sz="1100">
                <a:solidFill>
                  <a:schemeClr val="dk1"/>
                </a:solidFill>
              </a:rPr>
              <a:t> (complexitate/penalizare): </a:t>
            </a:r>
            <a:r>
              <a:rPr lang="ro" sz="1100" b="1">
                <a:solidFill>
                  <a:schemeClr val="dk1"/>
                </a:solidFill>
              </a:rPr>
              <a:t>0.1</a:t>
            </a:r>
            <a:r>
              <a:rPr lang="ro" sz="1100">
                <a:solidFill>
                  <a:schemeClr val="dk1"/>
                </a:solidFill>
              </a:rPr>
              <a:t>, </a:t>
            </a:r>
            <a:r>
              <a:rPr lang="ro" sz="1100" b="1">
                <a:solidFill>
                  <a:schemeClr val="dk1"/>
                </a:solidFill>
              </a:rPr>
              <a:t>1.0</a:t>
            </a:r>
            <a:r>
              <a:rPr lang="ro" sz="1100">
                <a:solidFill>
                  <a:schemeClr val="dk1"/>
                </a:solidFill>
              </a:rPr>
              <a:t>, </a:t>
            </a:r>
            <a:r>
              <a:rPr lang="ro" sz="1100" b="1">
                <a:solidFill>
                  <a:schemeClr val="dk1"/>
                </a:solidFill>
              </a:rPr>
              <a:t>5,</a:t>
            </a:r>
            <a:r>
              <a:rPr lang="ro" sz="1100">
                <a:solidFill>
                  <a:schemeClr val="dk1"/>
                </a:solidFill>
              </a:rPr>
              <a:t> </a:t>
            </a:r>
            <a:r>
              <a:rPr lang="ro" sz="1100" b="1">
                <a:solidFill>
                  <a:schemeClr val="dk1"/>
                </a:solidFill>
              </a:rPr>
              <a:t>10.0</a:t>
            </a:r>
            <a:br>
              <a:rPr lang="ro" sz="1100" b="1">
                <a:solidFill>
                  <a:schemeClr val="dk1"/>
                </a:solidFill>
              </a:rPr>
            </a:br>
            <a:endParaRPr sz="11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kernel</a:t>
            </a:r>
            <a:r>
              <a:rPr lang="ro" sz="1100">
                <a:solidFill>
                  <a:schemeClr val="dk1"/>
                </a:solidFill>
              </a:rPr>
              <a:t>: </a:t>
            </a:r>
            <a:r>
              <a:rPr lang="ro" sz="1100" b="1">
                <a:solidFill>
                  <a:schemeClr val="dk1"/>
                </a:solidFill>
              </a:rPr>
              <a:t>rbf</a:t>
            </a:r>
            <a:r>
              <a:rPr lang="ro" sz="1100">
                <a:solidFill>
                  <a:schemeClr val="dk1"/>
                </a:solidFill>
              </a:rPr>
              <a:t>, </a:t>
            </a:r>
            <a:r>
              <a:rPr lang="ro" sz="1100" b="1">
                <a:solidFill>
                  <a:schemeClr val="dk1"/>
                </a:solidFill>
              </a:rPr>
              <a:t>linear</a:t>
            </a:r>
            <a:r>
              <a:rPr lang="ro" sz="1100">
                <a:solidFill>
                  <a:schemeClr val="dk1"/>
                </a:solidFill>
              </a:rPr>
              <a:t>, </a:t>
            </a:r>
            <a:r>
              <a:rPr lang="ro" sz="1100" b="1">
                <a:solidFill>
                  <a:schemeClr val="dk1"/>
                </a:solidFill>
              </a:rPr>
              <a:t>sigmoid</a:t>
            </a:r>
            <a:br>
              <a:rPr lang="ro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683" name="Google Shape;683;p47"/>
          <p:cNvSpPr txBox="1"/>
          <p:nvPr/>
        </p:nvSpPr>
        <p:spPr>
          <a:xfrm>
            <a:off x="96375" y="2721275"/>
            <a:ext cx="3000000" cy="22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300" b="1">
                <a:solidFill>
                  <a:schemeClr val="dk1"/>
                </a:solidFill>
              </a:rPr>
              <a:t>Observații din grafic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o" sz="1100">
                <a:solidFill>
                  <a:schemeClr val="dk1"/>
                </a:solidFill>
              </a:rPr>
              <a:t>Configurația </a:t>
            </a:r>
            <a:r>
              <a:rPr lang="ro" sz="11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rbf (C=5.0)</a:t>
            </a:r>
            <a:r>
              <a:rPr lang="ro" sz="1100">
                <a:solidFill>
                  <a:schemeClr val="dk1"/>
                </a:solidFill>
              </a:rPr>
              <a:t> a obținut cele mai bune scoruri generale (atât la acuratețe cât și la F1).</a:t>
            </a:r>
            <a:br>
              <a:rPr lang="ro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o" sz="1100" b="1">
                <a:solidFill>
                  <a:schemeClr val="dk1"/>
                </a:solidFill>
              </a:rPr>
              <a:t>Kernelul </a:t>
            </a:r>
            <a:r>
              <a:rPr lang="ro" sz="11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sigmoid</a:t>
            </a:r>
            <a:r>
              <a:rPr lang="ro" sz="1100">
                <a:solidFill>
                  <a:schemeClr val="dk1"/>
                </a:solidFill>
              </a:rPr>
              <a:t> a avut performanțe mai scăzute în general.</a:t>
            </a:r>
            <a:br>
              <a:rPr lang="ro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o" sz="1100" b="1">
                <a:solidFill>
                  <a:schemeClr val="dk1"/>
                </a:solidFill>
              </a:rPr>
              <a:t>Diferențele între acuratețe și F1</a:t>
            </a:r>
            <a:r>
              <a:rPr lang="ro" sz="1100">
                <a:solidFill>
                  <a:schemeClr val="dk1"/>
                </a:solidFill>
              </a:rPr>
              <a:t> evidențiază dezechilibre în clase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84" name="Google Shape;684;p47"/>
          <p:cNvSpPr txBox="1">
            <a:spLocks noGrp="1"/>
          </p:cNvSpPr>
          <p:nvPr>
            <p:ph type="title" idx="2"/>
          </p:nvPr>
        </p:nvSpPr>
        <p:spPr>
          <a:xfrm>
            <a:off x="165550" y="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o"/>
              <a:t>05</a:t>
            </a:r>
            <a:endParaRPr/>
          </a:p>
        </p:txBody>
      </p:sp>
      <p:cxnSp>
        <p:nvCxnSpPr>
          <p:cNvPr id="685" name="Google Shape;685;p47"/>
          <p:cNvCxnSpPr/>
          <p:nvPr/>
        </p:nvCxnSpPr>
        <p:spPr>
          <a:xfrm>
            <a:off x="1151400" y="4542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86" name="Google Shape;686;p47"/>
          <p:cNvSpPr txBox="1"/>
          <p:nvPr/>
        </p:nvSpPr>
        <p:spPr>
          <a:xfrm>
            <a:off x="1776000" y="200"/>
            <a:ext cx="3000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47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Modele</a:t>
            </a:r>
            <a:endParaRPr/>
          </a:p>
        </p:txBody>
      </p:sp>
      <p:sp>
        <p:nvSpPr>
          <p:cNvPr id="687" name="Google Shape;687;p47"/>
          <p:cNvSpPr txBox="1"/>
          <p:nvPr/>
        </p:nvSpPr>
        <p:spPr>
          <a:xfrm>
            <a:off x="5262975" y="4604325"/>
            <a:ext cx="2489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2"/>
                </a:solidFill>
              </a:rPr>
              <a:t>Fig.6 Performanța modelelor SVM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8"/>
          <p:cNvSpPr txBox="1">
            <a:spLocks noGrp="1"/>
          </p:cNvSpPr>
          <p:nvPr>
            <p:ph type="title"/>
          </p:nvPr>
        </p:nvSpPr>
        <p:spPr>
          <a:xfrm>
            <a:off x="96375" y="10265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 sz="3000"/>
              <a:t>RANDOM FOREST</a:t>
            </a:r>
            <a:endParaRPr sz="3000"/>
          </a:p>
        </p:txBody>
      </p:sp>
      <p:sp>
        <p:nvSpPr>
          <p:cNvPr id="693" name="Google Shape;693;p48"/>
          <p:cNvSpPr txBox="1"/>
          <p:nvPr/>
        </p:nvSpPr>
        <p:spPr>
          <a:xfrm>
            <a:off x="286425" y="810050"/>
            <a:ext cx="7067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chemeClr val="dk1"/>
                </a:solidFill>
              </a:rPr>
              <a:t>Am evaluat </a:t>
            </a:r>
            <a:r>
              <a:rPr lang="ro" sz="1100" b="1">
                <a:solidFill>
                  <a:schemeClr val="dk1"/>
                </a:solidFill>
              </a:rPr>
              <a:t>13 configurații</a:t>
            </a:r>
            <a:r>
              <a:rPr lang="ro" sz="1100">
                <a:solidFill>
                  <a:schemeClr val="dk1"/>
                </a:solidFill>
              </a:rPr>
              <a:t> RF (variații de </a:t>
            </a: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n_estimators-intre 40 si 200</a:t>
            </a:r>
            <a:r>
              <a:rPr lang="ro" sz="1100">
                <a:solidFill>
                  <a:schemeClr val="dk1"/>
                </a:solidFill>
              </a:rPr>
              <a:t>, </a:t>
            </a: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 intre 10 si 50</a:t>
            </a:r>
            <a:r>
              <a:rPr lang="ro" sz="1100">
                <a:solidFill>
                  <a:schemeClr val="dk1"/>
                </a:solidFill>
              </a:rPr>
              <a:t>, </a:t>
            </a: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criterion-gini si entropy</a:t>
            </a:r>
            <a:r>
              <a:rPr lang="ro" sz="1100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694" name="Google Shape;694;p48"/>
          <p:cNvSpPr txBox="1"/>
          <p:nvPr/>
        </p:nvSpPr>
        <p:spPr>
          <a:xfrm>
            <a:off x="370875" y="1333250"/>
            <a:ext cx="39753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o" sz="1100">
                <a:solidFill>
                  <a:schemeClr val="dk1"/>
                </a:solidFill>
              </a:rPr>
              <a:t>Configurații cu </a:t>
            </a:r>
            <a:r>
              <a:rPr lang="ro" sz="1100" b="1">
                <a:solidFill>
                  <a:schemeClr val="dk1"/>
                </a:solidFill>
              </a:rPr>
              <a:t>aceiași parametri</a:t>
            </a:r>
            <a:r>
              <a:rPr lang="ro" sz="1100">
                <a:solidFill>
                  <a:schemeClr val="dk1"/>
                </a:solidFill>
              </a:rPr>
              <a:t>, dar criteriu diferit (</a:t>
            </a: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gini</a:t>
            </a:r>
            <a:r>
              <a:rPr lang="ro" sz="1100">
                <a:solidFill>
                  <a:schemeClr val="dk1"/>
                </a:solidFill>
              </a:rPr>
              <a:t> vs </a:t>
            </a: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entropy</a:t>
            </a:r>
            <a:r>
              <a:rPr lang="ro" sz="1100">
                <a:solidFill>
                  <a:schemeClr val="dk1"/>
                </a:solidFill>
              </a:rPr>
              <a:t>), au arătat clar că </a:t>
            </a:r>
            <a:r>
              <a:rPr lang="ro" sz="1100" b="1">
                <a:solidFill>
                  <a:schemeClr val="dk1"/>
                </a:solidFill>
              </a:rPr>
              <a:t>Gini a dus constant la rezultate mai bune</a:t>
            </a:r>
            <a:r>
              <a:rPr lang="ro" sz="1100">
                <a:solidFill>
                  <a:schemeClr val="dk1"/>
                </a:solidFill>
              </a:rPr>
              <a:t>.</a:t>
            </a:r>
            <a:br>
              <a:rPr lang="ro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o" sz="1100">
                <a:solidFill>
                  <a:schemeClr val="dk1"/>
                </a:solidFill>
              </a:rPr>
              <a:t> </a:t>
            </a: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40x50_gini</a:t>
            </a:r>
            <a:r>
              <a:rPr lang="ro" sz="1100">
                <a:solidFill>
                  <a:schemeClr val="dk1"/>
                </a:solidFill>
              </a:rPr>
              <a:t> vs </a:t>
            </a: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40x50_entropy</a:t>
            </a:r>
            <a:r>
              <a:rPr lang="ro" sz="1100">
                <a:solidFill>
                  <a:schemeClr val="dk1"/>
                </a:solidFill>
              </a:rPr>
              <a:t> → diferență vizibilă de performanță, 48.14% vs. 43.66%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o" sz="1100">
                <a:solidFill>
                  <a:schemeClr val="dk1"/>
                </a:solidFill>
              </a:rPr>
              <a:t>Configurații cu </a:t>
            </a:r>
            <a:r>
              <a:rPr lang="ro" sz="1100" b="1">
                <a:solidFill>
                  <a:schemeClr val="dk1"/>
                </a:solidFill>
              </a:rPr>
              <a:t>doar 40-60 estimatori</a:t>
            </a:r>
            <a:r>
              <a:rPr lang="ro" sz="1100">
                <a:solidFill>
                  <a:schemeClr val="dk1"/>
                </a:solidFill>
              </a:rPr>
              <a:t> au oferit rezultate comparabile (sau mai bune) față de cele cu 100+ arbori.</a:t>
            </a:r>
            <a:br>
              <a:rPr lang="ro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o" sz="1100">
                <a:solidFill>
                  <a:schemeClr val="dk1"/>
                </a:solidFill>
              </a:rPr>
              <a:t>=&gt; Modelul poate rămâne </a:t>
            </a:r>
            <a:r>
              <a:rPr lang="ro" sz="1100" b="1">
                <a:solidFill>
                  <a:schemeClr val="dk1"/>
                </a:solidFill>
              </a:rPr>
              <a:t>eficient computațional</a:t>
            </a:r>
            <a:r>
              <a:rPr lang="ro" sz="1100">
                <a:solidFill>
                  <a:schemeClr val="dk1"/>
                </a:solidFill>
              </a:rPr>
              <a:t>, fără a sacrifica performanța.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o" sz="1100">
                <a:solidFill>
                  <a:schemeClr val="dk1"/>
                </a:solidFill>
              </a:rPr>
              <a:t>Valorile ridicate de </a:t>
            </a: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</a:t>
            </a:r>
            <a:r>
              <a:rPr lang="ro" sz="1100">
                <a:solidFill>
                  <a:schemeClr val="dk1"/>
                </a:solidFill>
              </a:rPr>
              <a:t> (40–50) au permis captarea unor </a:t>
            </a:r>
            <a:r>
              <a:rPr lang="ro" sz="1100" b="1">
                <a:solidFill>
                  <a:schemeClr val="dk1"/>
                </a:solidFill>
              </a:rPr>
              <a:t>modele mai complexe de minciună vs adevăr</a:t>
            </a:r>
            <a:r>
              <a:rPr lang="ro" sz="1100">
                <a:solidFill>
                  <a:schemeClr val="dk1"/>
                </a:solidFill>
              </a:rPr>
              <a:t> în voce.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695" name="Google Shape;695;p48"/>
          <p:cNvSpPr txBox="1"/>
          <p:nvPr/>
        </p:nvSpPr>
        <p:spPr>
          <a:xfrm>
            <a:off x="680225" y="43558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 b="1">
                <a:solidFill>
                  <a:schemeClr val="dk1"/>
                </a:solidFill>
              </a:rPr>
              <a:t>Cea mai performantă configurație</a:t>
            </a:r>
            <a:r>
              <a:rPr lang="ro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 = 40</a:t>
            </a:r>
            <a:r>
              <a:rPr lang="ro" sz="1100">
                <a:solidFill>
                  <a:schemeClr val="dk1"/>
                </a:solidFill>
              </a:rPr>
              <a:t>, </a:t>
            </a: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 = 50</a:t>
            </a:r>
            <a:r>
              <a:rPr lang="ro" sz="1100">
                <a:solidFill>
                  <a:schemeClr val="dk1"/>
                </a:solidFill>
              </a:rPr>
              <a:t>, </a:t>
            </a: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criterion = 'gini'</a:t>
            </a:r>
            <a:endParaRPr/>
          </a:p>
        </p:txBody>
      </p:sp>
      <p:pic>
        <p:nvPicPr>
          <p:cNvPr id="696" name="Google Shape;6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175" y="1450500"/>
            <a:ext cx="4527301" cy="32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8"/>
          <p:cNvSpPr txBox="1"/>
          <p:nvPr/>
        </p:nvSpPr>
        <p:spPr>
          <a:xfrm>
            <a:off x="6084075" y="4800250"/>
            <a:ext cx="2489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2"/>
                </a:solidFill>
              </a:rPr>
              <a:t>Fig.7. Performanța RF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9"/>
          <p:cNvSpPr txBox="1">
            <a:spLocks noGrp="1"/>
          </p:cNvSpPr>
          <p:nvPr>
            <p:ph type="title"/>
          </p:nvPr>
        </p:nvSpPr>
        <p:spPr>
          <a:xfrm>
            <a:off x="96375" y="10265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 sz="3000"/>
              <a:t>RANDOM FOREST</a:t>
            </a:r>
            <a:endParaRPr sz="3000"/>
          </a:p>
        </p:txBody>
      </p:sp>
      <p:pic>
        <p:nvPicPr>
          <p:cNvPr id="703" name="Google Shape;7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2450"/>
            <a:ext cx="4082349" cy="24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49"/>
          <p:cNvSpPr txBox="1"/>
          <p:nvPr/>
        </p:nvSpPr>
        <p:spPr>
          <a:xfrm>
            <a:off x="345975" y="3901600"/>
            <a:ext cx="384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Importanța trăsăturilor a fost calculată pentru modelul Random Forest optim (40 arbori, adâncime 50). Este calculată ca contribuție medie la reducerea impurității în arborii de decizie. Valorile sunt relative (sumă totală = 1.0).</a:t>
            </a:r>
            <a:endParaRPr/>
          </a:p>
        </p:txBody>
      </p:sp>
      <p:pic>
        <p:nvPicPr>
          <p:cNvPr id="705" name="Google Shape;7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525" y="962450"/>
            <a:ext cx="4480076" cy="278830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9"/>
          <p:cNvSpPr txBox="1"/>
          <p:nvPr/>
        </p:nvSpPr>
        <p:spPr>
          <a:xfrm>
            <a:off x="5466425" y="4001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Arbore demonstrativ. Pentru decizii reale, modelul folosește 40+ arbori cu adâncimi ≥20, combinând mii de astfel de impartiri.</a:t>
            </a:r>
            <a:endParaRPr/>
          </a:p>
        </p:txBody>
      </p:sp>
      <p:sp>
        <p:nvSpPr>
          <p:cNvPr id="707" name="Google Shape;707;p49"/>
          <p:cNvSpPr txBox="1"/>
          <p:nvPr/>
        </p:nvSpPr>
        <p:spPr>
          <a:xfrm>
            <a:off x="1389975" y="3564725"/>
            <a:ext cx="2489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2"/>
                </a:solidFill>
              </a:rPr>
              <a:t>Fig.8 Top 10 trăsături RF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708" name="Google Shape;708;p49"/>
          <p:cNvSpPr txBox="1"/>
          <p:nvPr/>
        </p:nvSpPr>
        <p:spPr>
          <a:xfrm>
            <a:off x="6154250" y="3837375"/>
            <a:ext cx="2489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2"/>
                </a:solidFill>
              </a:rPr>
              <a:t>Fig.9 Arbore RF simplificat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0"/>
          <p:cNvSpPr txBox="1">
            <a:spLocks noGrp="1"/>
          </p:cNvSpPr>
          <p:nvPr>
            <p:ph type="title"/>
          </p:nvPr>
        </p:nvSpPr>
        <p:spPr>
          <a:xfrm>
            <a:off x="96375" y="10265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 sz="3000"/>
              <a:t>FCNN</a:t>
            </a:r>
            <a:endParaRPr sz="3000"/>
          </a:p>
        </p:txBody>
      </p:sp>
      <p:sp>
        <p:nvSpPr>
          <p:cNvPr id="714" name="Google Shape;714;p50"/>
          <p:cNvSpPr txBox="1"/>
          <p:nvPr/>
        </p:nvSpPr>
        <p:spPr>
          <a:xfrm>
            <a:off x="48650" y="452531"/>
            <a:ext cx="36351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600" b="1" dirty="0">
                <a:solidFill>
                  <a:schemeClr val="dk1"/>
                </a:solidFill>
              </a:rPr>
              <a:t>   </a:t>
            </a:r>
            <a:r>
              <a:rPr lang="ro" sz="1300" b="1" dirty="0">
                <a:solidFill>
                  <a:schemeClr val="dk1"/>
                </a:solidFill>
              </a:rPr>
              <a:t>Configurații testate:</a:t>
            </a:r>
            <a:endParaRPr sz="1300" b="1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dirty="0">
                <a:solidFill>
                  <a:schemeClr val="dk1"/>
                </a:solidFill>
              </a:rPr>
              <a:t> </a:t>
            </a:r>
            <a:r>
              <a:rPr lang="ro" sz="900" b="1" dirty="0">
                <a:solidFill>
                  <a:schemeClr val="dk1"/>
                </a:solidFill>
              </a:rPr>
              <a:t>Număr total de configurații testate</a:t>
            </a:r>
            <a:r>
              <a:rPr lang="ro" sz="900" dirty="0">
                <a:solidFill>
                  <a:schemeClr val="dk1"/>
                </a:solidFill>
              </a:rPr>
              <a:t>: 100</a:t>
            </a:r>
            <a:endParaRPr sz="9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dirty="0">
                <a:solidFill>
                  <a:schemeClr val="dk1"/>
                </a:solidFill>
              </a:rPr>
              <a:t> </a:t>
            </a:r>
            <a:r>
              <a:rPr lang="ro" sz="900" b="1" dirty="0">
                <a:solidFill>
                  <a:schemeClr val="dk1"/>
                </a:solidFill>
              </a:rPr>
              <a:t>Arhitecturi de straturi ascunse testate</a:t>
            </a:r>
            <a:r>
              <a:rPr lang="ro" sz="900" dirty="0">
                <a:solidFill>
                  <a:schemeClr val="dk1"/>
                </a:solidFill>
              </a:rPr>
              <a:t>:</a:t>
            </a:r>
            <a:endParaRPr sz="900" dirty="0">
              <a:solidFill>
                <a:schemeClr val="dk1"/>
              </a:solidFill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 dirty="0">
                <a:solidFill>
                  <a:schemeClr val="dk1"/>
                </a:solidFill>
              </a:rPr>
              <a:t>1 strat: </a:t>
            </a:r>
            <a:r>
              <a:rPr lang="ro" sz="9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[64]</a:t>
            </a:r>
            <a:r>
              <a:rPr lang="ro" sz="900" dirty="0">
                <a:solidFill>
                  <a:schemeClr val="dk1"/>
                </a:solidFill>
              </a:rPr>
              <a:t>, </a:t>
            </a:r>
            <a:r>
              <a:rPr lang="ro" sz="9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[128]</a:t>
            </a:r>
            <a:endParaRPr sz="9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 dirty="0">
                <a:solidFill>
                  <a:schemeClr val="dk1"/>
                </a:solidFill>
              </a:rPr>
              <a:t>2 straturi: </a:t>
            </a:r>
            <a:r>
              <a:rPr lang="ro" sz="9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[64, 32]</a:t>
            </a:r>
            <a:r>
              <a:rPr lang="ro" sz="900" dirty="0">
                <a:solidFill>
                  <a:schemeClr val="dk1"/>
                </a:solidFill>
              </a:rPr>
              <a:t>, </a:t>
            </a:r>
            <a:r>
              <a:rPr lang="ro" sz="9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[128, 64]</a:t>
            </a:r>
            <a:endParaRPr sz="9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 dirty="0">
                <a:solidFill>
                  <a:schemeClr val="dk1"/>
                </a:solidFill>
              </a:rPr>
              <a:t>3 straturi: </a:t>
            </a:r>
            <a:r>
              <a:rPr lang="ro" sz="9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[128, 64, 32]</a:t>
            </a:r>
            <a:endParaRPr sz="9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b="1" dirty="0">
                <a:solidFill>
                  <a:schemeClr val="dk1"/>
                </a:solidFill>
              </a:rPr>
              <a:t>Funcții de activare</a:t>
            </a:r>
            <a:r>
              <a:rPr lang="ro" sz="900" dirty="0">
                <a:solidFill>
                  <a:schemeClr val="dk1"/>
                </a:solidFill>
              </a:rPr>
              <a:t>:</a:t>
            </a:r>
            <a:endParaRPr sz="900" dirty="0">
              <a:solidFill>
                <a:schemeClr val="dk1"/>
              </a:solidFill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 dirty="0">
                <a:solidFill>
                  <a:schemeClr val="dk1"/>
                </a:solidFill>
              </a:rPr>
              <a:t>ReLU</a:t>
            </a:r>
            <a:endParaRPr sz="900" dirty="0">
              <a:solidFill>
                <a:schemeClr val="dk1"/>
              </a:solidFill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 dirty="0">
                <a:solidFill>
                  <a:schemeClr val="dk1"/>
                </a:solidFill>
              </a:rPr>
              <a:t>Tanh</a:t>
            </a:r>
            <a:endParaRPr sz="9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dirty="0">
                <a:solidFill>
                  <a:schemeClr val="dk1"/>
                </a:solidFill>
              </a:rPr>
              <a:t> </a:t>
            </a:r>
            <a:r>
              <a:rPr lang="ro" sz="900" b="1" dirty="0">
                <a:solidFill>
                  <a:schemeClr val="dk1"/>
                </a:solidFill>
              </a:rPr>
              <a:t>Rate de dropout testate</a:t>
            </a:r>
            <a:r>
              <a:rPr lang="ro" sz="900" dirty="0">
                <a:solidFill>
                  <a:schemeClr val="dk1"/>
                </a:solidFill>
              </a:rPr>
              <a:t>:</a:t>
            </a:r>
            <a:endParaRPr sz="900" dirty="0">
              <a:solidFill>
                <a:schemeClr val="dk1"/>
              </a:solidFill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 dirty="0">
                <a:solidFill>
                  <a:schemeClr val="dk1"/>
                </a:solidFill>
              </a:rPr>
              <a:t>0.0 (fără dropout)</a:t>
            </a:r>
            <a:endParaRPr sz="900" dirty="0">
              <a:solidFill>
                <a:schemeClr val="dk1"/>
              </a:solidFill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ro" sz="1000" dirty="0">
                <a:solidFill>
                  <a:schemeClr val="dk1"/>
                </a:solidFill>
              </a:rPr>
              <a:t>0.2</a:t>
            </a:r>
            <a:endParaRPr sz="1000" dirty="0">
              <a:solidFill>
                <a:schemeClr val="dk1"/>
              </a:solidFill>
            </a:endParaRPr>
          </a:p>
          <a:p>
            <a:pPr marL="914400" lvl="1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 dirty="0">
                <a:solidFill>
                  <a:schemeClr val="dk1"/>
                </a:solidFill>
              </a:rPr>
              <a:t>0.5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715" name="Google Shape;715;p50"/>
          <p:cNvSpPr txBox="1"/>
          <p:nvPr/>
        </p:nvSpPr>
        <p:spPr>
          <a:xfrm>
            <a:off x="2708625" y="1078013"/>
            <a:ext cx="24894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b="1">
                <a:solidFill>
                  <a:schemeClr val="dk1"/>
                </a:solidFill>
              </a:rPr>
              <a:t>Regularizare L2</a:t>
            </a:r>
            <a:r>
              <a:rPr lang="ro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>
                <a:solidFill>
                  <a:schemeClr val="dk1"/>
                </a:solidFill>
              </a:rPr>
              <a:t>0.0 (fără regularizare)</a:t>
            </a:r>
            <a:endParaRPr sz="900">
              <a:solidFill>
                <a:schemeClr val="dk1"/>
              </a:solidFill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>
                <a:solidFill>
                  <a:schemeClr val="dk1"/>
                </a:solidFill>
              </a:rPr>
              <a:t>0.001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b="1">
                <a:solidFill>
                  <a:schemeClr val="dk1"/>
                </a:solidFill>
              </a:rPr>
              <a:t>Batch Normalization</a:t>
            </a:r>
            <a:r>
              <a:rPr lang="ro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>
                <a:solidFill>
                  <a:schemeClr val="dk1"/>
                </a:solidFill>
              </a:rPr>
              <a:t>Activat</a:t>
            </a:r>
            <a:endParaRPr sz="900">
              <a:solidFill>
                <a:schemeClr val="dk1"/>
              </a:solidFill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>
                <a:solidFill>
                  <a:schemeClr val="dk1"/>
                </a:solidFill>
              </a:rPr>
              <a:t>Dezactivat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b="1">
                <a:solidFill>
                  <a:schemeClr val="dk1"/>
                </a:solidFill>
              </a:rPr>
              <a:t>Funcție de pierdere</a:t>
            </a:r>
            <a:r>
              <a:rPr lang="ro" sz="900">
                <a:solidFill>
                  <a:schemeClr val="dk1"/>
                </a:solidFill>
              </a:rPr>
              <a:t>: Binary Cross-Entropy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b="1">
                <a:solidFill>
                  <a:schemeClr val="dk1"/>
                </a:solidFill>
              </a:rPr>
              <a:t>Optimizator</a:t>
            </a:r>
            <a:r>
              <a:rPr lang="ro" sz="900">
                <a:solidFill>
                  <a:schemeClr val="dk1"/>
                </a:solidFill>
              </a:rPr>
              <a:t>: Adam</a:t>
            </a:r>
            <a:endParaRPr sz="9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</a:endParaRPr>
          </a:p>
        </p:txBody>
      </p:sp>
      <p:sp>
        <p:nvSpPr>
          <p:cNvPr id="716" name="Google Shape;716;p50"/>
          <p:cNvSpPr txBox="1"/>
          <p:nvPr/>
        </p:nvSpPr>
        <p:spPr>
          <a:xfrm>
            <a:off x="4665100" y="1068775"/>
            <a:ext cx="19671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b="1">
                <a:solidFill>
                  <a:schemeClr val="dk1"/>
                </a:solidFill>
              </a:rPr>
              <a:t>Early Stopping</a:t>
            </a:r>
            <a:r>
              <a:rPr lang="ro" sz="900">
                <a:solidFill>
                  <a:schemeClr val="dk1"/>
                </a:solidFill>
              </a:rPr>
              <a:t>:</a:t>
            </a:r>
            <a:br>
              <a:rPr lang="ro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>
                <a:solidFill>
                  <a:schemeClr val="dk1"/>
                </a:solidFill>
              </a:rPr>
              <a:t>Monitorizare: val_loss</a:t>
            </a:r>
            <a:endParaRPr sz="900">
              <a:solidFill>
                <a:schemeClr val="dk1"/>
              </a:solidFill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>
                <a:solidFill>
                  <a:schemeClr val="dk1"/>
                </a:solidFill>
              </a:rPr>
              <a:t>Patience = 5 epoci</a:t>
            </a:r>
            <a:endParaRPr sz="900">
              <a:solidFill>
                <a:schemeClr val="dk1"/>
              </a:solidFill>
            </a:endParaRPr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>
                <a:solidFill>
                  <a:schemeClr val="dk1"/>
                </a:solidFill>
              </a:rPr>
              <a:t>Restore best weights</a:t>
            </a: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b="1">
                <a:solidFill>
                  <a:schemeClr val="dk1"/>
                </a:solidFill>
              </a:rPr>
              <a:t>Batch size</a:t>
            </a:r>
            <a:r>
              <a:rPr lang="ro" sz="900">
                <a:solidFill>
                  <a:schemeClr val="dk1"/>
                </a:solidFill>
              </a:rPr>
              <a:t>:</a:t>
            </a:r>
            <a:br>
              <a:rPr lang="ro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ro" sz="900">
                <a:solidFill>
                  <a:schemeClr val="dk1"/>
                </a:solidFill>
              </a:rPr>
              <a:t>32</a:t>
            </a:r>
            <a:endParaRPr sz="9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</a:endParaRPr>
          </a:p>
        </p:txBody>
      </p:sp>
      <p:pic>
        <p:nvPicPr>
          <p:cNvPr id="717" name="Google Shape;7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550" y="102650"/>
            <a:ext cx="2171700" cy="48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0"/>
          <p:cNvSpPr txBox="1"/>
          <p:nvPr/>
        </p:nvSpPr>
        <p:spPr>
          <a:xfrm>
            <a:off x="216000" y="2666207"/>
            <a:ext cx="363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300" b="1" dirty="0"/>
              <a:t>Cele mai bune 5 configurații FCNN:</a:t>
            </a:r>
            <a:endParaRPr sz="1300" b="1" dirty="0"/>
          </a:p>
        </p:txBody>
      </p:sp>
      <p:sp>
        <p:nvSpPr>
          <p:cNvPr id="719" name="Google Shape;719;p50"/>
          <p:cNvSpPr txBox="1"/>
          <p:nvPr/>
        </p:nvSpPr>
        <p:spPr>
          <a:xfrm>
            <a:off x="50" y="4009488"/>
            <a:ext cx="67995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dirty="0">
                <a:solidFill>
                  <a:schemeClr val="dk1"/>
                </a:solidFill>
              </a:rPr>
              <a:t>Toate configurațiile folosesc activare </a:t>
            </a:r>
            <a:r>
              <a:rPr lang="ro" sz="900" b="1" dirty="0">
                <a:solidFill>
                  <a:schemeClr val="dk1"/>
                </a:solidFill>
              </a:rPr>
              <a:t>ReLU</a:t>
            </a:r>
            <a:r>
              <a:rPr lang="ro" sz="900" dirty="0">
                <a:solidFill>
                  <a:schemeClr val="dk1"/>
                </a:solidFill>
              </a:rPr>
              <a:t>.; </a:t>
            </a:r>
            <a:endParaRPr sz="9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dirty="0">
                <a:solidFill>
                  <a:schemeClr val="dk1"/>
                </a:solidFill>
              </a:rPr>
              <a:t>Cele mai bune scoruri apar când se folosește </a:t>
            </a:r>
            <a:r>
              <a:rPr lang="ro" sz="900" b="1" dirty="0">
                <a:solidFill>
                  <a:schemeClr val="dk1"/>
                </a:solidFill>
              </a:rPr>
              <a:t>Batch Normalization</a:t>
            </a:r>
            <a:r>
              <a:rPr lang="ro" sz="900" dirty="0">
                <a:solidFill>
                  <a:schemeClr val="dk1"/>
                </a:solidFill>
              </a:rPr>
              <a:t> și </a:t>
            </a:r>
            <a:r>
              <a:rPr lang="ro" sz="900" b="1" dirty="0">
                <a:solidFill>
                  <a:schemeClr val="dk1"/>
                </a:solidFill>
              </a:rPr>
              <a:t>Dropout mare (0.5)</a:t>
            </a:r>
            <a:r>
              <a:rPr lang="ro" sz="900" dirty="0">
                <a:solidFill>
                  <a:schemeClr val="dk1"/>
                </a:solidFill>
              </a:rPr>
              <a:t>.</a:t>
            </a:r>
            <a:endParaRPr sz="900" dirty="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ro" sz="900" dirty="0">
                <a:solidFill>
                  <a:schemeClr val="dk1"/>
                </a:solidFill>
              </a:rPr>
              <a:t>Arhitecturile mai adânci, dar nu prea complexe (1–2 straturi), tind să funcționeze mai bine.</a:t>
            </a:r>
            <a:endParaRPr sz="900" dirty="0">
              <a:solidFill>
                <a:schemeClr val="dk1"/>
              </a:solidFill>
            </a:endParaRPr>
          </a:p>
        </p:txBody>
      </p:sp>
      <p:pic>
        <p:nvPicPr>
          <p:cNvPr id="720" name="Google Shape;7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00" y="2957676"/>
            <a:ext cx="6029310" cy="15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0"/>
          <p:cNvSpPr txBox="1"/>
          <p:nvPr/>
        </p:nvSpPr>
        <p:spPr>
          <a:xfrm>
            <a:off x="7295175" y="4888175"/>
            <a:ext cx="1556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2"/>
                </a:solidFill>
              </a:rPr>
              <a:t>Fig. 10 Arhitectură FCNN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1"/>
          <p:cNvSpPr txBox="1">
            <a:spLocks noGrp="1"/>
          </p:cNvSpPr>
          <p:nvPr>
            <p:ph type="title"/>
          </p:nvPr>
        </p:nvSpPr>
        <p:spPr>
          <a:xfrm>
            <a:off x="12225" y="402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/>
              <a:t>CNN</a:t>
            </a:r>
            <a:endParaRPr/>
          </a:p>
        </p:txBody>
      </p:sp>
      <p:sp>
        <p:nvSpPr>
          <p:cNvPr id="727" name="Google Shape;727;p51"/>
          <p:cNvSpPr txBox="1">
            <a:spLocks noGrp="1"/>
          </p:cNvSpPr>
          <p:nvPr>
            <p:ph type="body" idx="1"/>
          </p:nvPr>
        </p:nvSpPr>
        <p:spPr>
          <a:xfrm>
            <a:off x="491875" y="46760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000">
                <a:latin typeface="Arial"/>
                <a:ea typeface="Arial"/>
                <a:cs typeface="Arial"/>
                <a:sym typeface="Arial"/>
              </a:rPr>
              <a:t>🟦 </a:t>
            </a:r>
            <a:r>
              <a:rPr lang="ro" sz="1000" b="1">
                <a:latin typeface="Arial"/>
                <a:ea typeface="Arial"/>
                <a:cs typeface="Arial"/>
                <a:sym typeface="Arial"/>
              </a:rPr>
              <a:t>Date de intrare:</a:t>
            </a:r>
            <a:br>
              <a:rPr lang="ro" sz="1000" b="1">
                <a:latin typeface="Arial"/>
                <a:ea typeface="Arial"/>
                <a:cs typeface="Arial"/>
                <a:sym typeface="Arial"/>
              </a:rPr>
            </a:br>
            <a:r>
              <a:rPr lang="ro" sz="1000">
                <a:latin typeface="Arial"/>
                <a:ea typeface="Arial"/>
                <a:cs typeface="Arial"/>
                <a:sym typeface="Arial"/>
              </a:rPr>
              <a:t>   Spectrograme liniare (STFT, 257×200)</a:t>
            </a:r>
            <a:br>
              <a:rPr lang="ro" sz="1000">
                <a:latin typeface="Arial"/>
                <a:ea typeface="Arial"/>
                <a:cs typeface="Arial"/>
                <a:sym typeface="Arial"/>
              </a:rPr>
            </a:br>
            <a:r>
              <a:rPr lang="ro" sz="1000">
                <a:latin typeface="Arial"/>
                <a:ea typeface="Arial"/>
                <a:cs typeface="Arial"/>
                <a:sym typeface="Arial"/>
              </a:rPr>
              <a:t>   Toate normalizate, durată standardizată la ~2 secunde (200 cadre)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000">
                <a:latin typeface="Arial"/>
                <a:ea typeface="Arial"/>
                <a:cs typeface="Arial"/>
                <a:sym typeface="Arial"/>
              </a:rPr>
              <a:t>🟦 </a:t>
            </a:r>
            <a:r>
              <a:rPr lang="ro" sz="1000" b="1">
                <a:latin typeface="Arial"/>
                <a:ea typeface="Arial"/>
                <a:cs typeface="Arial"/>
                <a:sym typeface="Arial"/>
              </a:rPr>
              <a:t>Număr de configurații testate:</a:t>
            </a:r>
            <a:r>
              <a:rPr lang="ro" sz="1000">
                <a:latin typeface="Arial"/>
                <a:ea typeface="Arial"/>
                <a:cs typeface="Arial"/>
                <a:sym typeface="Arial"/>
              </a:rPr>
              <a:t> 55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000">
                <a:latin typeface="Arial"/>
                <a:ea typeface="Arial"/>
                <a:cs typeface="Arial"/>
                <a:sym typeface="Arial"/>
              </a:rPr>
              <a:t>🟦 </a:t>
            </a:r>
            <a:r>
              <a:rPr lang="ro" sz="1000" b="1">
                <a:latin typeface="Arial"/>
                <a:ea typeface="Arial"/>
                <a:cs typeface="Arial"/>
                <a:sym typeface="Arial"/>
              </a:rPr>
              <a:t>Parametri variați:</a:t>
            </a:r>
            <a:br>
              <a:rPr lang="ro" sz="1000" b="1">
                <a:latin typeface="Arial"/>
                <a:ea typeface="Arial"/>
                <a:cs typeface="Arial"/>
                <a:sym typeface="Arial"/>
              </a:rPr>
            </a:br>
            <a:r>
              <a:rPr lang="ro" sz="1000">
                <a:latin typeface="Arial"/>
                <a:ea typeface="Arial"/>
                <a:cs typeface="Arial"/>
                <a:sym typeface="Arial"/>
              </a:rPr>
              <a:t>   - nr. filtre: 8, 16, 32, 64</a:t>
            </a:r>
            <a:br>
              <a:rPr lang="ro" sz="1000">
                <a:latin typeface="Arial"/>
                <a:ea typeface="Arial"/>
                <a:cs typeface="Arial"/>
                <a:sym typeface="Arial"/>
              </a:rPr>
            </a:br>
            <a:r>
              <a:rPr lang="ro" sz="1000">
                <a:latin typeface="Arial"/>
                <a:ea typeface="Arial"/>
                <a:cs typeface="Arial"/>
                <a:sym typeface="Arial"/>
              </a:rPr>
              <a:t>   - activare: ReLU, LeakyReLU, Tanh</a:t>
            </a:r>
            <a:br>
              <a:rPr lang="ro" sz="1000">
                <a:latin typeface="Arial"/>
                <a:ea typeface="Arial"/>
                <a:cs typeface="Arial"/>
                <a:sym typeface="Arial"/>
              </a:rPr>
            </a:br>
            <a:r>
              <a:rPr lang="ro" sz="1000">
                <a:latin typeface="Arial"/>
                <a:ea typeface="Arial"/>
                <a:cs typeface="Arial"/>
                <a:sym typeface="Arial"/>
              </a:rPr>
              <a:t>   - dense: 64, 128</a:t>
            </a:r>
            <a:br>
              <a:rPr lang="ro" sz="1000">
                <a:latin typeface="Arial"/>
                <a:ea typeface="Arial"/>
                <a:cs typeface="Arial"/>
                <a:sym typeface="Arial"/>
              </a:rPr>
            </a:br>
            <a:r>
              <a:rPr lang="ro" sz="1000">
                <a:latin typeface="Arial"/>
                <a:ea typeface="Arial"/>
                <a:cs typeface="Arial"/>
                <a:sym typeface="Arial"/>
              </a:rPr>
              <a:t>   - dropout: 0.3, 0.4</a:t>
            </a:r>
            <a:br>
              <a:rPr lang="ro" sz="1000">
                <a:latin typeface="Arial"/>
                <a:ea typeface="Arial"/>
                <a:cs typeface="Arial"/>
                <a:sym typeface="Arial"/>
              </a:rPr>
            </a:br>
            <a:r>
              <a:rPr lang="ro" sz="1000">
                <a:latin typeface="Arial"/>
                <a:ea typeface="Arial"/>
                <a:cs typeface="Arial"/>
                <a:sym typeface="Arial"/>
              </a:rPr>
              <a:t>   - LR: 1e-3, 5e-4, 2e-4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000">
                <a:latin typeface="Arial"/>
                <a:ea typeface="Arial"/>
                <a:cs typeface="Arial"/>
                <a:sym typeface="Arial"/>
              </a:rPr>
              <a:t>🟦 </a:t>
            </a:r>
            <a:r>
              <a:rPr lang="ro" sz="1000" b="1">
                <a:latin typeface="Arial"/>
                <a:ea typeface="Arial"/>
                <a:cs typeface="Arial"/>
                <a:sym typeface="Arial"/>
              </a:rPr>
              <a:t>Optimizator:</a:t>
            </a:r>
            <a:r>
              <a:rPr lang="ro" sz="1000">
                <a:latin typeface="Arial"/>
                <a:ea typeface="Arial"/>
                <a:cs typeface="Arial"/>
                <a:sym typeface="Arial"/>
              </a:rPr>
              <a:t> Adam | 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000">
                <a:latin typeface="Arial"/>
                <a:ea typeface="Arial"/>
                <a:cs typeface="Arial"/>
                <a:sym typeface="Arial"/>
              </a:rPr>
              <a:t>🟦 </a:t>
            </a:r>
            <a:r>
              <a:rPr lang="ro" sz="1000" b="1">
                <a:latin typeface="Arial"/>
                <a:ea typeface="Arial"/>
                <a:cs typeface="Arial"/>
                <a:sym typeface="Arial"/>
              </a:rPr>
              <a:t>Early stopping:</a:t>
            </a:r>
            <a:r>
              <a:rPr lang="ro" sz="1000">
                <a:latin typeface="Arial"/>
                <a:ea typeface="Arial"/>
                <a:cs typeface="Arial"/>
                <a:sym typeface="Arial"/>
              </a:rPr>
              <a:t> Da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000">
                <a:latin typeface="Arial"/>
                <a:ea typeface="Arial"/>
                <a:cs typeface="Arial"/>
                <a:sym typeface="Arial"/>
              </a:rPr>
              <a:t>🟦 </a:t>
            </a:r>
            <a:r>
              <a:rPr lang="ro" sz="1000" b="1">
                <a:latin typeface="Arial"/>
                <a:ea typeface="Arial"/>
                <a:cs typeface="Arial"/>
                <a:sym typeface="Arial"/>
              </a:rPr>
              <a:t>Observații:</a:t>
            </a:r>
            <a:br>
              <a:rPr lang="ro" sz="1000" b="1">
                <a:latin typeface="Arial"/>
                <a:ea typeface="Arial"/>
                <a:cs typeface="Arial"/>
                <a:sym typeface="Arial"/>
              </a:rPr>
            </a:br>
            <a:r>
              <a:rPr lang="ro" sz="1000">
                <a:latin typeface="Arial"/>
                <a:ea typeface="Arial"/>
                <a:cs typeface="Arial"/>
                <a:sym typeface="Arial"/>
              </a:rPr>
              <a:t>   - Cele mai bune rezultate cu ReLU + Dropout 0.3 + Batch Normalization</a:t>
            </a:r>
            <a:br>
              <a:rPr lang="ro" sz="1000">
                <a:latin typeface="Arial"/>
                <a:ea typeface="Arial"/>
                <a:cs typeface="Arial"/>
                <a:sym typeface="Arial"/>
              </a:rPr>
            </a:br>
            <a:r>
              <a:rPr lang="ro" sz="1000">
                <a:latin typeface="Arial"/>
                <a:ea typeface="Arial"/>
                <a:cs typeface="Arial"/>
                <a:sym typeface="Arial"/>
              </a:rPr>
              <a:t>   - Arhitecturile cu 2–3 straturi convoluționale + dense=64 au dat scorurile cele mai bune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Arial"/>
              <a:ea typeface="Arial"/>
              <a:cs typeface="Arial"/>
              <a:sym typeface="Arial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endParaRPr sz="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51" title="output (1).png"/>
          <p:cNvPicPr preferRelativeResize="0"/>
          <p:nvPr/>
        </p:nvPicPr>
        <p:blipFill rotWithShape="1">
          <a:blip r:embed="rId3">
            <a:alphaModFix/>
          </a:blip>
          <a:srcRect l="16617" t="8065" r="27263" b="-1847"/>
          <a:stretch/>
        </p:blipFill>
        <p:spPr>
          <a:xfrm>
            <a:off x="7640400" y="159888"/>
            <a:ext cx="1428774" cy="4823726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1"/>
          <p:cNvSpPr txBox="1"/>
          <p:nvPr/>
        </p:nvSpPr>
        <p:spPr>
          <a:xfrm>
            <a:off x="7726113" y="4873225"/>
            <a:ext cx="1556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2"/>
                </a:solidFill>
              </a:rPr>
              <a:t>Fig. 11 Arhitectură CNN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730" name="Google Shape;7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00" y="3365175"/>
            <a:ext cx="7093700" cy="17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2"/>
          <p:cNvSpPr txBox="1">
            <a:spLocks noGrp="1"/>
          </p:cNvSpPr>
          <p:nvPr>
            <p:ph type="title"/>
          </p:nvPr>
        </p:nvSpPr>
        <p:spPr>
          <a:xfrm>
            <a:off x="286675" y="14775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"/>
              <a:t>Rezultate</a:t>
            </a:r>
            <a:endParaRPr/>
          </a:p>
        </p:txBody>
      </p:sp>
      <p:sp>
        <p:nvSpPr>
          <p:cNvPr id="736" name="Google Shape;736;p52"/>
          <p:cNvSpPr txBox="1"/>
          <p:nvPr/>
        </p:nvSpPr>
        <p:spPr>
          <a:xfrm>
            <a:off x="60275" y="794200"/>
            <a:ext cx="3906000" cy="4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i="1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100">
                <a:solidFill>
                  <a:schemeClr val="dk1"/>
                </a:solidFill>
              </a:rPr>
              <a:t>🔹 </a:t>
            </a:r>
            <a:r>
              <a:rPr lang="ro" sz="1100" b="1">
                <a:solidFill>
                  <a:schemeClr val="dk1"/>
                </a:solidFill>
              </a:rPr>
              <a:t>CNN a obținut cea mai bună acuratețe</a:t>
            </a:r>
            <a:r>
              <a:rPr lang="ro" sz="1100">
                <a:solidFill>
                  <a:schemeClr val="dk1"/>
                </a:solidFill>
              </a:rPr>
              <a:t>,</a:t>
            </a:r>
            <a:r>
              <a:rPr lang="ro" sz="1100">
                <a:solidFill>
                  <a:srgbClr val="40404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datorită capacității de a extrage caracteristici complexe din spectrograme, precum ezitări, inflexiuni, pauze sau variații de tonalitate — tipare care pot indica vorbire înșelătoare.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100">
                <a:solidFill>
                  <a:schemeClr val="dk1"/>
                </a:solidFill>
              </a:rPr>
              <a:t>🔹 </a:t>
            </a:r>
            <a:r>
              <a:rPr lang="ro" sz="1100" b="1">
                <a:solidFill>
                  <a:schemeClr val="dk1"/>
                </a:solidFill>
              </a:rPr>
              <a:t>FCNN</a:t>
            </a:r>
            <a:r>
              <a:rPr lang="ro" sz="1100">
                <a:solidFill>
                  <a:schemeClr val="dk1"/>
                </a:solidFill>
              </a:rPr>
              <a:t> a avut performanțe superioare metodelor clasice, indicând utilitatea rețelelor neurale chiar și pe vectori de trăsături extrase manual.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100">
                <a:solidFill>
                  <a:schemeClr val="dk1"/>
                </a:solidFill>
              </a:rPr>
              <a:t>🔹 </a:t>
            </a:r>
            <a:r>
              <a:rPr lang="ro" sz="1100" b="1">
                <a:solidFill>
                  <a:schemeClr val="dk1"/>
                </a:solidFill>
              </a:rPr>
              <a:t>SVM și RF</a:t>
            </a:r>
            <a:r>
              <a:rPr lang="ro" sz="1100">
                <a:solidFill>
                  <a:schemeClr val="dk1"/>
                </a:solidFill>
              </a:rPr>
              <a:t> au performat sub 51%, sugerând că trăsăturile algoritmice (MFCC, F0) sunt insuficiente pentru separarea clară între vorbirea sinceră și cea înșelătoare.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100">
                <a:solidFill>
                  <a:schemeClr val="dk1"/>
                </a:solidFill>
              </a:rPr>
              <a:t>🔹 Diferențele de performanță arată că </a:t>
            </a:r>
            <a:r>
              <a:rPr lang="ro" sz="1100" b="1">
                <a:solidFill>
                  <a:schemeClr val="dk1"/>
                </a:solidFill>
              </a:rPr>
              <a:t>modelele neurale sunt mai potrivite</a:t>
            </a:r>
            <a:r>
              <a:rPr lang="ro" sz="1100">
                <a:solidFill>
                  <a:schemeClr val="dk1"/>
                </a:solidFill>
              </a:rPr>
              <a:t> pentru acest tip de problemă, unde variațiile subtile din voce pot fi capturate mai bine prin reprezentări spectrale detaliate.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i="1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52"/>
          <p:cNvSpPr txBox="1"/>
          <p:nvPr/>
        </p:nvSpPr>
        <p:spPr>
          <a:xfrm>
            <a:off x="6046650" y="4835825"/>
            <a:ext cx="1556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2"/>
                </a:solidFill>
              </a:rPr>
              <a:t>Fig. 12  Rezultate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738" name="Google Shape;7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52" y="794200"/>
            <a:ext cx="5075324" cy="37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94275" y="12424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/>
              <a:t>01</a:t>
            </a:r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1"/>
          </p:nvPr>
        </p:nvSpPr>
        <p:spPr>
          <a:xfrm>
            <a:off x="2029989" y="12424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Introducere</a:t>
            </a:r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 dirty="0"/>
              <a:t>Cu</a:t>
            </a:r>
            <a:r>
              <a:rPr lang="en-US" dirty="0"/>
              <a:t>pr</a:t>
            </a:r>
            <a:r>
              <a:rPr lang="ro" dirty="0"/>
              <a:t>ins</a:t>
            </a:r>
            <a:endParaRPr dirty="0"/>
          </a:p>
        </p:txBody>
      </p:sp>
      <p:cxnSp>
        <p:nvCxnSpPr>
          <p:cNvPr id="247" name="Google Shape;247;p35"/>
          <p:cNvCxnSpPr/>
          <p:nvPr/>
        </p:nvCxnSpPr>
        <p:spPr>
          <a:xfrm>
            <a:off x="1258988" y="14837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8" name="Google Shape;248;p35"/>
          <p:cNvSpPr txBox="1">
            <a:spLocks noGrp="1"/>
          </p:cNvSpPr>
          <p:nvPr>
            <p:ph type="title" idx="3"/>
          </p:nvPr>
        </p:nvSpPr>
        <p:spPr>
          <a:xfrm>
            <a:off x="694275" y="1779221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/>
              <a:t>02</a:t>
            </a:r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subTitle" idx="4"/>
          </p:nvPr>
        </p:nvSpPr>
        <p:spPr>
          <a:xfrm>
            <a:off x="2029989" y="1779221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Setul de date</a:t>
            </a:r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title" idx="5"/>
          </p:nvPr>
        </p:nvSpPr>
        <p:spPr>
          <a:xfrm>
            <a:off x="694275" y="2361546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/>
              <a:t>03</a:t>
            </a:r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ubTitle" idx="6"/>
          </p:nvPr>
        </p:nvSpPr>
        <p:spPr>
          <a:xfrm>
            <a:off x="2029989" y="2361546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Preprocesare și procesare</a:t>
            </a:r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title" idx="7"/>
          </p:nvPr>
        </p:nvSpPr>
        <p:spPr>
          <a:xfrm>
            <a:off x="715038" y="297945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/>
              <a:t>04</a:t>
            </a:r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ubTitle" idx="8"/>
          </p:nvPr>
        </p:nvSpPr>
        <p:spPr>
          <a:xfrm>
            <a:off x="2050752" y="297945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Distribuția în fold-uri</a:t>
            </a:r>
            <a:endParaRPr/>
          </a:p>
        </p:txBody>
      </p:sp>
      <p:cxnSp>
        <p:nvCxnSpPr>
          <p:cNvPr id="254" name="Google Shape;254;p35"/>
          <p:cNvCxnSpPr/>
          <p:nvPr/>
        </p:nvCxnSpPr>
        <p:spPr>
          <a:xfrm>
            <a:off x="1238175" y="202036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5" name="Google Shape;255;p35"/>
          <p:cNvCxnSpPr/>
          <p:nvPr/>
        </p:nvCxnSpPr>
        <p:spPr>
          <a:xfrm>
            <a:off x="1300413" y="26242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6" name="Google Shape;256;p35"/>
          <p:cNvCxnSpPr/>
          <p:nvPr/>
        </p:nvCxnSpPr>
        <p:spPr>
          <a:xfrm>
            <a:off x="1258938" y="32202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57" name="Google Shape;257;p35"/>
          <p:cNvSpPr txBox="1">
            <a:spLocks noGrp="1"/>
          </p:cNvSpPr>
          <p:nvPr>
            <p:ph type="title" idx="7"/>
          </p:nvPr>
        </p:nvSpPr>
        <p:spPr>
          <a:xfrm>
            <a:off x="694263" y="3617683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/>
              <a:t>05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subTitle" idx="8"/>
          </p:nvPr>
        </p:nvSpPr>
        <p:spPr>
          <a:xfrm>
            <a:off x="2029977" y="3617683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Modele</a:t>
            </a:r>
            <a:endParaRPr/>
          </a:p>
        </p:txBody>
      </p:sp>
      <p:cxnSp>
        <p:nvCxnSpPr>
          <p:cNvPr id="259" name="Google Shape;259;p35"/>
          <p:cNvCxnSpPr/>
          <p:nvPr/>
        </p:nvCxnSpPr>
        <p:spPr>
          <a:xfrm>
            <a:off x="1238163" y="38584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60" name="Google Shape;260;p35"/>
          <p:cNvSpPr txBox="1">
            <a:spLocks noGrp="1"/>
          </p:cNvSpPr>
          <p:nvPr>
            <p:ph type="title" idx="7"/>
          </p:nvPr>
        </p:nvSpPr>
        <p:spPr>
          <a:xfrm>
            <a:off x="694263" y="4212108"/>
            <a:ext cx="13356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o"/>
              <a:t>06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8"/>
          </p:nvPr>
        </p:nvSpPr>
        <p:spPr>
          <a:xfrm>
            <a:off x="2029977" y="421210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Concluzii</a:t>
            </a:r>
            <a:endParaRPr/>
          </a:p>
        </p:txBody>
      </p:sp>
      <p:cxnSp>
        <p:nvCxnSpPr>
          <p:cNvPr id="262" name="Google Shape;262;p35"/>
          <p:cNvCxnSpPr/>
          <p:nvPr/>
        </p:nvCxnSpPr>
        <p:spPr>
          <a:xfrm>
            <a:off x="1238163" y="44528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3"/>
          <p:cNvSpPr txBox="1">
            <a:spLocks noGrp="1"/>
          </p:cNvSpPr>
          <p:nvPr>
            <p:ph type="title"/>
          </p:nvPr>
        </p:nvSpPr>
        <p:spPr>
          <a:xfrm>
            <a:off x="1532175" y="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o" sz="4700">
                <a:solidFill>
                  <a:srgbClr val="333746"/>
                </a:solidFill>
              </a:rPr>
              <a:t>Concluzii</a:t>
            </a:r>
            <a:endParaRPr/>
          </a:p>
        </p:txBody>
      </p:sp>
      <p:sp>
        <p:nvSpPr>
          <p:cNvPr id="744" name="Google Shape;744;p53"/>
          <p:cNvSpPr txBox="1"/>
          <p:nvPr/>
        </p:nvSpPr>
        <p:spPr>
          <a:xfrm>
            <a:off x="0" y="807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5000">
                <a:solidFill>
                  <a:srgbClr val="7984A7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06</a:t>
            </a:r>
            <a:endParaRPr>
              <a:solidFill>
                <a:srgbClr val="7984A7"/>
              </a:solidFill>
            </a:endParaRPr>
          </a:p>
        </p:txBody>
      </p:sp>
      <p:cxnSp>
        <p:nvCxnSpPr>
          <p:cNvPr id="745" name="Google Shape;745;p53"/>
          <p:cNvCxnSpPr/>
          <p:nvPr/>
        </p:nvCxnSpPr>
        <p:spPr>
          <a:xfrm>
            <a:off x="979575" y="5578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46" name="Google Shape;746;p53"/>
          <p:cNvSpPr txBox="1"/>
          <p:nvPr/>
        </p:nvSpPr>
        <p:spPr>
          <a:xfrm>
            <a:off x="-43825" y="929075"/>
            <a:ext cx="92565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b="1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ro" sz="1200" b="1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Datele sunt critice:</a:t>
            </a:r>
            <a:r>
              <a:rPr lang="ro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Segmentarea și echilibrarea (pe cat a fost posibil) setului de date (929 rostiri, 56 vorbitori) au asigurat evaluarea robustă.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ro" sz="1200" b="1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CNN este optim:</a:t>
            </a:r>
            <a:r>
              <a:rPr lang="ro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Arhitectura CNN a oferit cea mai bună performanță, datorită capacității de procesare a semnalului brut învațând direct din reprezentări bogate în informație temporală și spectrală, spre deosebire de MFCC care comprimă datele.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ro" sz="1200" b="1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Generalizare:</a:t>
            </a:r>
            <a:r>
              <a:rPr lang="ro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Folosirea fold-urilor echilibrate (80% testare, 20% validare, separare pe vorbitori) a prevenit overfitting-ul.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o" sz="1200" b="1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Limitări</a:t>
            </a:r>
            <a:endParaRPr sz="1200" b="1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ro" sz="1200" b="1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Dimensiunea setului de date:</a:t>
            </a:r>
            <a:r>
              <a:rPr lang="ro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929 de rostiri pot fi insuficiente pentru modele complexe.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ro" sz="1200" b="1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Bias de gen:</a:t>
            </a:r>
            <a:r>
              <a:rPr lang="ro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o" sz="1200" i="1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Setul de date a inclus 56 de vorbitori, dar distribuția pe gen nu a fost perfect echilibrată</a:t>
            </a:r>
            <a:r>
              <a:rPr lang="ro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(22F vs. 34M). </a:t>
            </a:r>
            <a:r>
              <a:rPr lang="ro" sz="1200" i="1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Deși am încercat să echilibrăm genul în fold-uri, mici discrepanțe în distribuția datelor pot introduce bias</a:t>
            </a:r>
            <a:endParaRPr sz="1200" i="1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ro" sz="1200" b="1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Lipsa diversității:</a:t>
            </a:r>
            <a:r>
              <a:rPr lang="ro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Unii vorbitori au avut doar una dintre clase (truth/lie), ceea ce poate introduce bias în antrenare.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ro" sz="1200" b="1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Dezechilibru semnificativ:</a:t>
            </a:r>
            <a:r>
              <a:rPr lang="ro" sz="1200">
                <a:solidFill>
                  <a:srgbClr val="40404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Unii vorbitori au contribuit cu mult mai multe rostiri decât alții. Modelul poate învăța să recunoască vocea anumitor vorbitori (overfitting), nu trăsături generale ale minciunii.</a:t>
            </a:r>
            <a:endParaRPr sz="1200" i="1">
              <a:solidFill>
                <a:srgbClr val="40404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2188300" y="237393"/>
            <a:ext cx="4299586" cy="1071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"/>
              <a:t>Introducere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 idx="2"/>
          </p:nvPr>
        </p:nvSpPr>
        <p:spPr>
          <a:xfrm>
            <a:off x="383800" y="237393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o"/>
              <a:t>01</a:t>
            </a:r>
            <a:endParaRPr/>
          </a:p>
        </p:txBody>
      </p:sp>
      <p:cxnSp>
        <p:nvCxnSpPr>
          <p:cNvPr id="269" name="Google Shape;269;p36"/>
          <p:cNvCxnSpPr/>
          <p:nvPr/>
        </p:nvCxnSpPr>
        <p:spPr>
          <a:xfrm>
            <a:off x="1401400" y="77319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0" name="Google Shape;270;p36"/>
          <p:cNvSpPr txBox="1"/>
          <p:nvPr/>
        </p:nvSpPr>
        <p:spPr>
          <a:xfrm>
            <a:off x="315279" y="1205636"/>
            <a:ext cx="85134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300">
                <a:solidFill>
                  <a:schemeClr val="dk1"/>
                </a:solidFill>
              </a:rPr>
              <a:t>Acest proiect abordează problema clasificării rostirilor în funcție de veridicitatea lor, folosind exclusiv semnalul audio. În particular, se urmărește construirea unui sistem automat de detecție a </a:t>
            </a:r>
            <a:r>
              <a:rPr lang="ro" sz="1300" b="1">
                <a:solidFill>
                  <a:schemeClr val="dk1"/>
                </a:solidFill>
              </a:rPr>
              <a:t>vorbirii înșelătoare</a:t>
            </a:r>
            <a:r>
              <a:rPr lang="ro" sz="1300">
                <a:solidFill>
                  <a:schemeClr val="dk1"/>
                </a:solidFill>
              </a:rPr>
              <a:t>, bazat pe caracteristici extrase algoritmic din segmente vocale, înregistrate într-un cadru controlat.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300">
                <a:solidFill>
                  <a:schemeClr val="dk1"/>
                </a:solidFill>
              </a:rPr>
              <a:t>Pentru a evalua eficiența abordării, au fost testate și comparate mai multe tipuri de modele de clasificare: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🔹 </a:t>
            </a:r>
            <a:r>
              <a:rPr lang="ro" sz="1300" b="1">
                <a:solidFill>
                  <a:schemeClr val="dk1"/>
                </a:solidFill>
              </a:rPr>
              <a:t>SVM</a:t>
            </a:r>
            <a:r>
              <a:rPr lang="ro" sz="1300">
                <a:solidFill>
                  <a:schemeClr val="dk1"/>
                </a:solidFill>
              </a:rPr>
              <a:t> (Support Vector Machines)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🔹 </a:t>
            </a:r>
            <a:r>
              <a:rPr lang="ro" sz="1300" b="1">
                <a:solidFill>
                  <a:schemeClr val="dk1"/>
                </a:solidFill>
              </a:rPr>
              <a:t>Random Forest (RF)</a:t>
            </a:r>
            <a:endParaRPr sz="13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🔹 </a:t>
            </a:r>
            <a:r>
              <a:rPr lang="ro" sz="1300" b="1">
                <a:solidFill>
                  <a:schemeClr val="dk1"/>
                </a:solidFill>
              </a:rPr>
              <a:t>Fully Connected Neural Network (FCNN)</a:t>
            </a:r>
            <a:endParaRPr sz="13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🔹 </a:t>
            </a:r>
            <a:r>
              <a:rPr lang="ro" sz="1300" b="1">
                <a:solidFill>
                  <a:schemeClr val="dk1"/>
                </a:solidFill>
              </a:rPr>
              <a:t>Convolutional Neural Network (CNN)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1905272" y="0"/>
            <a:ext cx="7713900" cy="18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"/>
              <a:t>Setul de date</a:t>
            </a:r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title" idx="2"/>
          </p:nvPr>
        </p:nvSpPr>
        <p:spPr>
          <a:xfrm>
            <a:off x="228871" y="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o"/>
              <a:t>02</a:t>
            </a:r>
            <a:endParaRPr/>
          </a:p>
        </p:txBody>
      </p:sp>
      <p:cxnSp>
        <p:nvCxnSpPr>
          <p:cNvPr id="277" name="Google Shape;277;p37"/>
          <p:cNvCxnSpPr/>
          <p:nvPr/>
        </p:nvCxnSpPr>
        <p:spPr>
          <a:xfrm>
            <a:off x="1246471" y="535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78" name="Google Shape;278;p37"/>
          <p:cNvSpPr txBox="1"/>
          <p:nvPr/>
        </p:nvSpPr>
        <p:spPr>
          <a:xfrm>
            <a:off x="283027" y="954371"/>
            <a:ext cx="656771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121 fișiere audio lungi: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61 fișiere etichetate ca „înșelătoare”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 fișiere etichetate ca „sincere”</a:t>
            </a:r>
            <a:endParaRPr/>
          </a:p>
        </p:txBody>
      </p:sp>
      <p:sp>
        <p:nvSpPr>
          <p:cNvPr id="279" name="Google Shape;279;p37"/>
          <p:cNvSpPr txBox="1"/>
          <p:nvPr/>
        </p:nvSpPr>
        <p:spPr>
          <a:xfrm>
            <a:off x="228870" y="1835700"/>
            <a:ext cx="825472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În urma segmentării, setul total cuprinde </a:t>
            </a:r>
            <a:r>
              <a:rPr lang="r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929 rostiri</a:t>
            </a:r>
            <a:r>
              <a:rPr lang="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dintre care: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r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463 sunt înșelătoare</a:t>
            </a:r>
            <a:r>
              <a:rPr lang="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r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466 sunt sincere</a:t>
            </a:r>
            <a:r>
              <a:rPr lang="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r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provenind de la </a:t>
            </a:r>
            <a:r>
              <a:rPr lang="ro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 de vorbitori unici: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027" y="2789807"/>
            <a:ext cx="1904087" cy="20007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37"/>
          <p:cNvGrpSpPr/>
          <p:nvPr/>
        </p:nvGrpSpPr>
        <p:grpSpPr>
          <a:xfrm flipH="1">
            <a:off x="5497185" y="2571750"/>
            <a:ext cx="3706695" cy="2550084"/>
            <a:chOff x="4388650" y="2224200"/>
            <a:chExt cx="1707525" cy="1174775"/>
          </a:xfrm>
        </p:grpSpPr>
        <p:sp>
          <p:nvSpPr>
            <p:cNvPr id="282" name="Google Shape;282;p37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37"/>
          <p:cNvSpPr txBox="1"/>
          <p:nvPr/>
        </p:nvSpPr>
        <p:spPr>
          <a:xfrm>
            <a:off x="835900" y="4851950"/>
            <a:ext cx="2489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2"/>
                </a:solidFill>
              </a:rPr>
              <a:t>Fig.1 Proporția vorbitorilor pe gen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54" name="Google Shape;35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9948"/>
            <a:ext cx="9144000" cy="454360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3631950" y="4843550"/>
            <a:ext cx="24894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>
                <a:solidFill>
                  <a:schemeClr val="dk2"/>
                </a:solidFill>
              </a:rPr>
              <a:t>Fig.2 Numărul de rostiri per vorbitor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2675600" y="97575"/>
            <a:ext cx="6396300" cy="12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o"/>
              <a:t>Preprocesare și procesare date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b="1">
              <a:latin typeface="Golos Text"/>
              <a:ea typeface="Golos Text"/>
              <a:cs typeface="Golos Text"/>
              <a:sym typeface="Golos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  <p:sp>
        <p:nvSpPr>
          <p:cNvPr id="361" name="Google Shape;361;p39"/>
          <p:cNvSpPr txBox="1">
            <a:spLocks noGrp="1"/>
          </p:cNvSpPr>
          <p:nvPr>
            <p:ph type="title" idx="2"/>
          </p:nvPr>
        </p:nvSpPr>
        <p:spPr>
          <a:xfrm>
            <a:off x="700200" y="351500"/>
            <a:ext cx="2035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o"/>
              <a:t>03</a:t>
            </a:r>
            <a:endParaRPr/>
          </a:p>
        </p:txBody>
      </p:sp>
      <p:cxnSp>
        <p:nvCxnSpPr>
          <p:cNvPr id="362" name="Google Shape;362;p3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63" name="Google Shape;363;p39"/>
          <p:cNvSpPr txBox="1"/>
          <p:nvPr/>
        </p:nvSpPr>
        <p:spPr>
          <a:xfrm>
            <a:off x="225250" y="2199025"/>
            <a:ext cx="7984800" cy="27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extract_utternances.py</a:t>
            </a:r>
            <a:endParaRPr b="1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 b="1">
                <a:solidFill>
                  <a:schemeClr val="dk1"/>
                </a:solidFill>
              </a:rPr>
              <a:t>Scop</a:t>
            </a:r>
            <a:r>
              <a:rPr lang="ro">
                <a:solidFill>
                  <a:schemeClr val="dk1"/>
                </a:solidFill>
              </a:rPr>
              <a:t>: Segmentează înregistrările audio lungi în rostiri individuale.</a:t>
            </a:r>
            <a:br>
              <a:rPr lang="r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 b="1">
                <a:solidFill>
                  <a:schemeClr val="dk1"/>
                </a:solidFill>
              </a:rPr>
              <a:t>Intrare</a:t>
            </a:r>
            <a:r>
              <a:rPr lang="ro">
                <a:solidFill>
                  <a:schemeClr val="dk1"/>
                </a:solidFill>
              </a:rPr>
              <a:t>: fișiere </a:t>
            </a:r>
            <a:r>
              <a:rPr lang="r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.wav</a:t>
            </a:r>
            <a:r>
              <a:rPr lang="ro">
                <a:solidFill>
                  <a:schemeClr val="dk1"/>
                </a:solidFill>
              </a:rPr>
              <a:t> și </a:t>
            </a:r>
            <a:r>
              <a:rPr lang="r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.csv</a:t>
            </a:r>
            <a:r>
              <a:rPr lang="ro">
                <a:solidFill>
                  <a:schemeClr val="dk1"/>
                </a:solidFill>
              </a:rPr>
              <a:t> cu adnotări (moment început/sfârșit, ID, gen vorbitor).</a:t>
            </a:r>
            <a:br>
              <a:rPr lang="r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 b="1">
                <a:solidFill>
                  <a:schemeClr val="dk1"/>
                </a:solidFill>
              </a:rPr>
              <a:t>Filtrare</a:t>
            </a:r>
            <a:r>
              <a:rPr lang="ro">
                <a:solidFill>
                  <a:schemeClr val="dk1"/>
                </a:solidFill>
              </a:rPr>
              <a:t>: ignoră rostirile care nu aparțin subiecților (etichetați ca „TM”).</a:t>
            </a:r>
            <a:br>
              <a:rPr lang="r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 b="1">
                <a:solidFill>
                  <a:schemeClr val="dk1"/>
                </a:solidFill>
              </a:rPr>
              <a:t>Ieșire</a:t>
            </a:r>
            <a:r>
              <a:rPr lang="ro">
                <a:solidFill>
                  <a:schemeClr val="dk1"/>
                </a:solidFill>
              </a:rPr>
              <a:t>: fișiere </a:t>
            </a:r>
            <a:r>
              <a:rPr lang="r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.wav</a:t>
            </a:r>
            <a:r>
              <a:rPr lang="ro">
                <a:solidFill>
                  <a:schemeClr val="dk1"/>
                </a:solidFill>
              </a:rPr>
              <a:t> pentru fiecare rostire (929 rostiri).</a:t>
            </a:r>
            <a:br>
              <a:rPr lang="r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 b="1">
                <a:solidFill>
                  <a:schemeClr val="dk1"/>
                </a:solidFill>
              </a:rPr>
              <a:t>Exemplu nume fișier</a:t>
            </a:r>
            <a:r>
              <a:rPr lang="ro">
                <a:solidFill>
                  <a:schemeClr val="dk1"/>
                </a:solidFill>
              </a:rPr>
              <a:t>: </a:t>
            </a:r>
            <a:r>
              <a:rPr lang="ro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trial_lie_001_speaker03_utt5.wav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4" name="Google Shape;364;p39"/>
          <p:cNvSpPr txBox="1">
            <a:spLocks noGrp="1"/>
          </p:cNvSpPr>
          <p:nvPr>
            <p:ph type="subTitle" idx="4294967295"/>
          </p:nvPr>
        </p:nvSpPr>
        <p:spPr>
          <a:xfrm>
            <a:off x="122529" y="1745275"/>
            <a:ext cx="88035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Preprocesare								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subTitle" idx="4294967295"/>
          </p:nvPr>
        </p:nvSpPr>
        <p:spPr>
          <a:xfrm>
            <a:off x="130839" y="91983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Procesare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1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extract_features.py</a:t>
            </a:r>
            <a:endParaRPr/>
          </a:p>
        </p:txBody>
      </p:sp>
      <p:grpSp>
        <p:nvGrpSpPr>
          <p:cNvPr id="370" name="Google Shape;370;p40"/>
          <p:cNvGrpSpPr/>
          <p:nvPr/>
        </p:nvGrpSpPr>
        <p:grpSpPr>
          <a:xfrm>
            <a:off x="638163" y="3121847"/>
            <a:ext cx="1732082" cy="1375649"/>
            <a:chOff x="2735825" y="2251925"/>
            <a:chExt cx="1386775" cy="1101400"/>
          </a:xfrm>
        </p:grpSpPr>
        <p:sp>
          <p:nvSpPr>
            <p:cNvPr id="371" name="Google Shape;371;p40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40"/>
          <p:cNvSpPr txBox="1"/>
          <p:nvPr/>
        </p:nvSpPr>
        <p:spPr>
          <a:xfrm>
            <a:off x="2935750" y="340500"/>
            <a:ext cx="6615900" cy="3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Extrage trăsături acustice algoritmice pentru clasificare (SVM / RF / FCNN)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300" b="1">
                <a:solidFill>
                  <a:schemeClr val="dk1"/>
                </a:solidFill>
              </a:rPr>
              <a:t>Trăsături extrase (pe fiecare rostire):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o" sz="1300">
                <a:solidFill>
                  <a:schemeClr val="dk1"/>
                </a:solidFill>
              </a:rPr>
              <a:t>13 coeficienți </a:t>
            </a:r>
            <a:r>
              <a:rPr lang="ro" sz="1300" b="1">
                <a:solidFill>
                  <a:schemeClr val="dk1"/>
                </a:solidFill>
              </a:rPr>
              <a:t>MFCC</a:t>
            </a:r>
            <a:br>
              <a:rPr lang="ro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o" sz="1300">
                <a:solidFill>
                  <a:schemeClr val="dk1"/>
                </a:solidFill>
              </a:rPr>
              <a:t>13 coeficienți </a:t>
            </a:r>
            <a:r>
              <a:rPr lang="ro" sz="1300" b="1">
                <a:solidFill>
                  <a:schemeClr val="dk1"/>
                </a:solidFill>
              </a:rPr>
              <a:t>Δ (delta MFCC)</a:t>
            </a:r>
            <a:br>
              <a:rPr lang="ro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o" sz="1300">
                <a:solidFill>
                  <a:schemeClr val="dk1"/>
                </a:solidFill>
              </a:rPr>
              <a:t>13 coeficienți </a:t>
            </a:r>
            <a:r>
              <a:rPr lang="ro" sz="1300" b="1">
                <a:solidFill>
                  <a:schemeClr val="dk1"/>
                </a:solidFill>
              </a:rPr>
              <a:t>ΔΔ (delta-delta MFCC)</a:t>
            </a:r>
            <a:br>
              <a:rPr lang="ro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o" sz="1300">
                <a:solidFill>
                  <a:schemeClr val="dk1"/>
                </a:solidFill>
              </a:rPr>
              <a:t>1 coeficient </a:t>
            </a:r>
            <a:r>
              <a:rPr lang="ro" sz="1300" b="1">
                <a:solidFill>
                  <a:schemeClr val="dk1"/>
                </a:solidFill>
              </a:rPr>
              <a:t>F0</a:t>
            </a:r>
            <a:r>
              <a:rPr lang="ro" sz="1300">
                <a:solidFill>
                  <a:schemeClr val="dk1"/>
                </a:solidFill>
              </a:rPr>
              <a:t> (frecvență fundamentală)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Pentru fiecare: se calculează </a:t>
            </a:r>
            <a:r>
              <a:rPr lang="ro" sz="1300" b="1">
                <a:solidFill>
                  <a:schemeClr val="dk1"/>
                </a:solidFill>
              </a:rPr>
              <a:t>media</a:t>
            </a:r>
            <a:r>
              <a:rPr lang="ro" sz="1300">
                <a:solidFill>
                  <a:schemeClr val="dk1"/>
                </a:solidFill>
              </a:rPr>
              <a:t> și </a:t>
            </a:r>
            <a:r>
              <a:rPr lang="ro" sz="1300" b="1">
                <a:solidFill>
                  <a:schemeClr val="dk1"/>
                </a:solidFill>
              </a:rPr>
              <a:t>deviația standard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→ Total: </a:t>
            </a:r>
            <a:r>
              <a:rPr lang="ro" sz="1300" b="1">
                <a:solidFill>
                  <a:schemeClr val="dk1"/>
                </a:solidFill>
              </a:rPr>
              <a:t>80 trăsături</a:t>
            </a:r>
            <a:r>
              <a:rPr lang="ro" sz="1300">
                <a:solidFill>
                  <a:schemeClr val="dk1"/>
                </a:solidFill>
              </a:rPr>
              <a:t> per rostire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55" name="Google Shape;455;p40"/>
          <p:cNvSpPr txBox="1"/>
          <p:nvPr/>
        </p:nvSpPr>
        <p:spPr>
          <a:xfrm>
            <a:off x="2355736" y="3667800"/>
            <a:ext cx="5093700" cy="1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o" sz="1300" b="1" dirty="0">
                <a:solidFill>
                  <a:schemeClr val="dk1"/>
                </a:solidFill>
              </a:rPr>
              <a:t>Etichetare și ieșire:</a:t>
            </a:r>
            <a:endParaRPr sz="1300" b="1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o" sz="13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lie</a:t>
            </a:r>
            <a:r>
              <a:rPr lang="ro" sz="1300" dirty="0">
                <a:solidFill>
                  <a:schemeClr val="dk1"/>
                </a:solidFill>
              </a:rPr>
              <a:t> → 1, </a:t>
            </a:r>
            <a:r>
              <a:rPr lang="ro" sz="13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truth</a:t>
            </a:r>
            <a:r>
              <a:rPr lang="ro" sz="1300" dirty="0">
                <a:solidFill>
                  <a:schemeClr val="dk1"/>
                </a:solidFill>
              </a:rPr>
              <a:t> → 0 (bazat pe numele fișierului)</a:t>
            </a:r>
            <a:br>
              <a:rPr lang="ro" sz="1300" dirty="0">
                <a:solidFill>
                  <a:schemeClr val="dk1"/>
                </a:solidFill>
              </a:rPr>
            </a:b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o" sz="1300" dirty="0">
                <a:solidFill>
                  <a:schemeClr val="dk1"/>
                </a:solidFill>
              </a:rPr>
              <a:t>Ieșire: fișier CSV (</a:t>
            </a:r>
            <a:r>
              <a:rPr lang="ro" sz="13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features.csv</a:t>
            </a:r>
            <a:r>
              <a:rPr lang="ro" sz="1300" dirty="0">
                <a:solidFill>
                  <a:schemeClr val="dk1"/>
                </a:solidFill>
              </a:rPr>
              <a:t>) cu </a:t>
            </a:r>
            <a:r>
              <a:rPr lang="ro" sz="1300" b="1" dirty="0">
                <a:solidFill>
                  <a:schemeClr val="dk1"/>
                </a:solidFill>
              </a:rPr>
              <a:t>929 instanțe</a:t>
            </a:r>
            <a:endParaRPr sz="13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subTitle" idx="4294967295"/>
          </p:nvPr>
        </p:nvSpPr>
        <p:spPr>
          <a:xfrm>
            <a:off x="130839" y="91983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Procesare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1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normalize_features.py</a:t>
            </a:r>
            <a:endParaRPr/>
          </a:p>
        </p:txBody>
      </p:sp>
      <p:grpSp>
        <p:nvGrpSpPr>
          <p:cNvPr id="461" name="Google Shape;461;p41"/>
          <p:cNvGrpSpPr/>
          <p:nvPr/>
        </p:nvGrpSpPr>
        <p:grpSpPr>
          <a:xfrm>
            <a:off x="638163" y="3121847"/>
            <a:ext cx="1732082" cy="1375649"/>
            <a:chOff x="2735825" y="2251925"/>
            <a:chExt cx="1386775" cy="1101400"/>
          </a:xfrm>
        </p:grpSpPr>
        <p:sp>
          <p:nvSpPr>
            <p:cNvPr id="462" name="Google Shape;462;p41"/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p41"/>
          <p:cNvSpPr txBox="1"/>
          <p:nvPr/>
        </p:nvSpPr>
        <p:spPr>
          <a:xfrm>
            <a:off x="2950700" y="445175"/>
            <a:ext cx="6615900" cy="28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>
                <a:solidFill>
                  <a:schemeClr val="dk1"/>
                </a:solidFill>
              </a:rPr>
              <a:t>Aduce toate trăsăturile pe aceeași scală pentru a evita favorizarea unor dimensiuni în clasificare.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100" b="1">
                <a:solidFill>
                  <a:schemeClr val="dk1"/>
                </a:solidFill>
              </a:rPr>
              <a:t>Normalizare z-score per vorbitor</a:t>
            </a:r>
            <a:r>
              <a:rPr lang="ro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o" sz="1100">
                <a:solidFill>
                  <a:schemeClr val="dk1"/>
                </a:solidFill>
              </a:rPr>
              <a:t>pentru fiecare vorbitor, se calculează:</a:t>
            </a:r>
            <a:br>
              <a:rPr lang="ro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o" sz="1100">
                <a:solidFill>
                  <a:schemeClr val="dk1"/>
                </a:solidFill>
              </a:rPr>
              <a:t>media trăsăturii (μ),</a:t>
            </a:r>
            <a:br>
              <a:rPr lang="ro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ro" sz="1100">
                <a:solidFill>
                  <a:schemeClr val="dk1"/>
                </a:solidFill>
              </a:rPr>
              <a:t>deviația standard (σ),</a:t>
            </a:r>
            <a:br>
              <a:rPr lang="ro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o" sz="1100">
                <a:solidFill>
                  <a:schemeClr val="dk1"/>
                </a:solidFill>
              </a:rPr>
              <a:t>apoi, fiecare valoare este transformată astfel: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  <p:sp>
        <p:nvSpPr>
          <p:cNvPr id="546" name="Google Shape;546;p41"/>
          <p:cNvSpPr txBox="1"/>
          <p:nvPr/>
        </p:nvSpPr>
        <p:spPr>
          <a:xfrm>
            <a:off x="2370250" y="3958900"/>
            <a:ext cx="5093700" cy="11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 b="1">
                <a:solidFill>
                  <a:schemeClr val="dk1"/>
                </a:solidFill>
              </a:rPr>
              <a:t>=&gt; </a:t>
            </a:r>
            <a:r>
              <a:rPr lang="ro" sz="1100">
                <a:solidFill>
                  <a:schemeClr val="dk1"/>
                </a:solidFill>
              </a:rPr>
              <a:t>Fișier CSV cu trăsături </a:t>
            </a:r>
            <a:r>
              <a:rPr lang="ro" sz="1100" b="1">
                <a:solidFill>
                  <a:schemeClr val="dk1"/>
                </a:solidFill>
              </a:rPr>
              <a:t>normalizate</a:t>
            </a:r>
            <a:r>
              <a:rPr lang="ro" sz="1100">
                <a:solidFill>
                  <a:schemeClr val="dk1"/>
                </a:solidFill>
              </a:rPr>
              <a:t>: </a:t>
            </a:r>
            <a:r>
              <a:rPr lang="ro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features_normalized.csv</a:t>
            </a:r>
            <a:br>
              <a:rPr lang="ro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  <p:pic>
        <p:nvPicPr>
          <p:cNvPr id="547" name="Google Shape;5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700" y="2942700"/>
            <a:ext cx="16954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2"/>
          <p:cNvSpPr txBox="1">
            <a:spLocks noGrp="1"/>
          </p:cNvSpPr>
          <p:nvPr>
            <p:ph type="body" idx="1"/>
          </p:nvPr>
        </p:nvSpPr>
        <p:spPr>
          <a:xfrm>
            <a:off x="231075" y="477075"/>
            <a:ext cx="8803800" cy="45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1400" b="1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ro" sz="14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extract_spectograms.py</a:t>
            </a:r>
            <a:endParaRPr sz="1400" b="1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ro" sz="1400" b="1">
                <a:latin typeface="Arial"/>
                <a:ea typeface="Arial"/>
                <a:cs typeface="Arial"/>
                <a:sym typeface="Arial"/>
              </a:rPr>
              <a:t> 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400"/>
              <a:buNone/>
            </a:pPr>
            <a:endParaRPr sz="1700">
              <a:solidFill>
                <a:schemeClr val="accent3"/>
              </a:solidFill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cxnSp>
        <p:nvCxnSpPr>
          <p:cNvPr id="553" name="Google Shape;553;p42"/>
          <p:cNvCxnSpPr/>
          <p:nvPr/>
        </p:nvCxnSpPr>
        <p:spPr>
          <a:xfrm>
            <a:off x="4445988" y="3093025"/>
            <a:ext cx="574500" cy="5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54" name="Google Shape;554;p42"/>
          <p:cNvSpPr txBox="1">
            <a:spLocks noGrp="1"/>
          </p:cNvSpPr>
          <p:nvPr>
            <p:ph type="subTitle" idx="4294967295"/>
          </p:nvPr>
        </p:nvSpPr>
        <p:spPr>
          <a:xfrm>
            <a:off x="5076800" y="2206975"/>
            <a:ext cx="3906300" cy="17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1300" b="1">
                <a:solidFill>
                  <a:schemeClr val="dk1"/>
                </a:solidFill>
              </a:rPr>
              <a:t>Spectrograme liniare de intrare pentru CNN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o" sz="1300">
                <a:solidFill>
                  <a:schemeClr val="dk1"/>
                </a:solidFill>
              </a:rPr>
              <a:t>Frecvențe păstrate: 257 binuri (0–8 kHz)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o" sz="1300">
                <a:solidFill>
                  <a:schemeClr val="dk1"/>
                </a:solidFill>
              </a:rPr>
              <a:t>Dimensiune finală: 257 × 200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o" sz="1300">
                <a:solidFill>
                  <a:schemeClr val="dk1"/>
                </a:solidFill>
              </a:rPr>
              <a:t>Captură fidelă a detaliilor brute de frecvență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ro" sz="1300">
                <a:solidFill>
                  <a:schemeClr val="dk1"/>
                </a:solidFill>
              </a:rPr>
              <a:t>Normalizare: z-score (media 0, deviație standard 1)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55" name="Google Shape;555;p42"/>
          <p:cNvSpPr txBox="1">
            <a:spLocks noGrp="1"/>
          </p:cNvSpPr>
          <p:nvPr>
            <p:ph type="subTitle" idx="4294967295"/>
          </p:nvPr>
        </p:nvSpPr>
        <p:spPr>
          <a:xfrm>
            <a:off x="362364" y="71258"/>
            <a:ext cx="63783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o"/>
              <a:t>Procesare</a:t>
            </a:r>
            <a:endParaRPr/>
          </a:p>
        </p:txBody>
      </p:sp>
      <p:sp>
        <p:nvSpPr>
          <p:cNvPr id="556" name="Google Shape;556;p42"/>
          <p:cNvSpPr txBox="1">
            <a:spLocks noGrp="1"/>
          </p:cNvSpPr>
          <p:nvPr>
            <p:ph type="subTitle" idx="4294967295"/>
          </p:nvPr>
        </p:nvSpPr>
        <p:spPr>
          <a:xfrm>
            <a:off x="-217425" y="1439125"/>
            <a:ext cx="4607100" cy="33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300" b="1">
                <a:solidFill>
                  <a:schemeClr val="dk1"/>
                </a:solidFill>
              </a:rPr>
              <a:t>Cadrare și transformare</a:t>
            </a:r>
            <a:endParaRPr sz="1300" b="1">
              <a:solidFill>
                <a:schemeClr val="dk1"/>
              </a:solidFill>
            </a:endParaRPr>
          </a:p>
          <a:p>
            <a:pPr marL="914400" lvl="0" indent="-31115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ro" sz="1300" b="1">
                <a:solidFill>
                  <a:schemeClr val="dk1"/>
                </a:solidFill>
              </a:rPr>
              <a:t>Frecvență eșantionare</a:t>
            </a:r>
            <a:r>
              <a:rPr lang="ro" sz="1300">
                <a:solidFill>
                  <a:schemeClr val="dk1"/>
                </a:solidFill>
              </a:rPr>
              <a:t>: 16 kHz</a:t>
            </a:r>
            <a:endParaRPr sz="1300">
              <a:solidFill>
                <a:schemeClr val="dk1"/>
              </a:solidFill>
            </a:endParaRPr>
          </a:p>
          <a:p>
            <a:pPr marL="9144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ro" sz="1300" b="1">
                <a:solidFill>
                  <a:schemeClr val="dk1"/>
                </a:solidFill>
              </a:rPr>
              <a:t>Fereastră</a:t>
            </a:r>
            <a:r>
              <a:rPr lang="ro" sz="1300">
                <a:solidFill>
                  <a:schemeClr val="dk1"/>
                </a:solidFill>
              </a:rPr>
              <a:t>: 25 ms (400 eșantioane), </a:t>
            </a:r>
            <a:r>
              <a:rPr lang="ro" sz="1300" b="1">
                <a:solidFill>
                  <a:schemeClr val="dk1"/>
                </a:solidFill>
              </a:rPr>
              <a:t>pas</a:t>
            </a:r>
            <a:r>
              <a:rPr lang="ro" sz="1300">
                <a:solidFill>
                  <a:schemeClr val="dk1"/>
                </a:solidFill>
              </a:rPr>
              <a:t>: 10 ms (160 eșantioane)</a:t>
            </a:r>
            <a:endParaRPr sz="1300">
              <a:solidFill>
                <a:schemeClr val="dk1"/>
              </a:solidFill>
            </a:endParaRPr>
          </a:p>
          <a:p>
            <a:pPr marL="9144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ro" sz="1300" b="1">
                <a:solidFill>
                  <a:schemeClr val="dk1"/>
                </a:solidFill>
              </a:rPr>
              <a:t>FFT</a:t>
            </a:r>
            <a:r>
              <a:rPr lang="ro" sz="1300">
                <a:solidFill>
                  <a:schemeClr val="dk1"/>
                </a:solidFill>
              </a:rPr>
              <a:t>: 512 puncte</a:t>
            </a:r>
            <a:endParaRPr sz="1300">
              <a:solidFill>
                <a:schemeClr val="dk1"/>
              </a:solidFill>
            </a:endParaRPr>
          </a:p>
          <a:p>
            <a:pPr marL="9144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ro" sz="1300" b="1">
                <a:solidFill>
                  <a:schemeClr val="dk1"/>
                </a:solidFill>
              </a:rPr>
              <a:t>Fereastră analiză</a:t>
            </a:r>
            <a:r>
              <a:rPr lang="ro" sz="1300">
                <a:solidFill>
                  <a:schemeClr val="dk1"/>
                </a:solidFill>
              </a:rPr>
              <a:t>: Hamming</a:t>
            </a:r>
            <a:endParaRPr sz="1300">
              <a:solidFill>
                <a:schemeClr val="dk1"/>
              </a:solidFill>
            </a:endParaRPr>
          </a:p>
          <a:p>
            <a:pPr marL="9144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ro" sz="1300" b="1">
                <a:solidFill>
                  <a:schemeClr val="dk1"/>
                </a:solidFill>
              </a:rPr>
              <a:t>Număr cadre</a:t>
            </a:r>
            <a:r>
              <a:rPr lang="ro" sz="1300">
                <a:solidFill>
                  <a:schemeClr val="dk1"/>
                </a:solidFill>
              </a:rPr>
              <a:t>: 200 → acoperă </a:t>
            </a:r>
            <a:r>
              <a:rPr lang="ro" sz="1300" b="1">
                <a:solidFill>
                  <a:schemeClr val="dk1"/>
                </a:solidFill>
              </a:rPr>
              <a:t>~2 secunde</a:t>
            </a:r>
            <a:r>
              <a:rPr lang="ro" sz="1300">
                <a:solidFill>
                  <a:schemeClr val="dk1"/>
                </a:solidFill>
              </a:rPr>
              <a:t> de semnal</a:t>
            </a:r>
            <a:endParaRPr sz="1300">
              <a:solidFill>
                <a:schemeClr val="dk1"/>
              </a:solidFill>
            </a:endParaRPr>
          </a:p>
          <a:p>
            <a:pPr marL="9144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ro" sz="1300" b="1">
                <a:solidFill>
                  <a:schemeClr val="dk1"/>
                </a:solidFill>
              </a:rPr>
              <a:t>Zero-padding</a:t>
            </a:r>
            <a:r>
              <a:rPr lang="ro" sz="1300">
                <a:solidFill>
                  <a:schemeClr val="dk1"/>
                </a:solidFill>
              </a:rPr>
              <a:t> pentru semnalele mai scurte</a:t>
            </a:r>
            <a:endParaRPr sz="1300">
              <a:solidFill>
                <a:schemeClr val="dk1"/>
              </a:solidFill>
            </a:endParaRPr>
          </a:p>
          <a:p>
            <a:pPr marL="9144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ro" sz="1300" b="1">
                <a:solidFill>
                  <a:schemeClr val="dk1"/>
                </a:solidFill>
              </a:rPr>
              <a:t>Conversie amplitudine</a:t>
            </a:r>
            <a:r>
              <a:rPr lang="ro" sz="1300">
                <a:solidFill>
                  <a:schemeClr val="dk1"/>
                </a:solidFill>
              </a:rPr>
              <a:t>: log10(|X| + 1e-10), [dB]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1870</Words>
  <Application>Microsoft Office PowerPoint</Application>
  <PresentationFormat>On-screen Show (16:9)</PresentationFormat>
  <Paragraphs>225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Arimo</vt:lpstr>
      <vt:lpstr>Arial</vt:lpstr>
      <vt:lpstr>Roboto Mono</vt:lpstr>
      <vt:lpstr>Bebas Neue</vt:lpstr>
      <vt:lpstr>Gantari</vt:lpstr>
      <vt:lpstr>Golos Text Medium</vt:lpstr>
      <vt:lpstr>Golos Text</vt:lpstr>
      <vt:lpstr>Roboto</vt:lpstr>
      <vt:lpstr>Simple Light</vt:lpstr>
      <vt:lpstr>Artificial Intelligence by Slidesgo</vt:lpstr>
      <vt:lpstr>Sistem cu inteligență artificială pentru detecția automată a vorbirii înșelătoare</vt:lpstr>
      <vt:lpstr>01</vt:lpstr>
      <vt:lpstr>Introducere</vt:lpstr>
      <vt:lpstr>Setul de date</vt:lpstr>
      <vt:lpstr>PowerPoint Presentation</vt:lpstr>
      <vt:lpstr>Preprocesare și procesare date  </vt:lpstr>
      <vt:lpstr>PowerPoint Presentation</vt:lpstr>
      <vt:lpstr>PowerPoint Presentation</vt:lpstr>
      <vt:lpstr>PowerPoint Presentation</vt:lpstr>
      <vt:lpstr>Distribuția în fold-uri</vt:lpstr>
      <vt:lpstr>PowerPoint Presentation</vt:lpstr>
      <vt:lpstr>PowerPoint Presentation</vt:lpstr>
      <vt:lpstr>PowerPoint Presentation</vt:lpstr>
      <vt:lpstr>SVM </vt:lpstr>
      <vt:lpstr>RANDOM FOREST</vt:lpstr>
      <vt:lpstr>RANDOM FOREST</vt:lpstr>
      <vt:lpstr>FCNN</vt:lpstr>
      <vt:lpstr>CNN</vt:lpstr>
      <vt:lpstr>Rezultate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Cristina-Alexandra RISTACHE (119726)</cp:lastModifiedBy>
  <cp:revision>1</cp:revision>
  <dcterms:modified xsi:type="dcterms:W3CDTF">2025-05-18T18:35:37Z</dcterms:modified>
</cp:coreProperties>
</file>